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7" y="2708476"/>
            <a:ext cx="3600401" cy="32408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«Организация работы воспитателя по развитию детской инициативы в разных видах деятельности»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6891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848872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Одной из самых актуальных в современной педагогике была и остается проблема формирования у детей самостоятельности и инициативности.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Инициатива — (от. франц. </a:t>
            </a:r>
            <a:r>
              <a:rPr lang="ru-RU" dirty="0" err="1"/>
              <a:t>initiative</a:t>
            </a:r>
            <a:r>
              <a:rPr lang="ru-RU" dirty="0"/>
              <a:t>, от лат. </a:t>
            </a:r>
            <a:r>
              <a:rPr lang="ru-RU" dirty="0" err="1"/>
              <a:t>initium</a:t>
            </a:r>
            <a:r>
              <a:rPr lang="ru-RU" dirty="0"/>
              <a:t> — начало) почин, </a:t>
            </a:r>
            <a:r>
              <a:rPr lang="ru-RU" dirty="0" err="1"/>
              <a:t>внут-реннее</a:t>
            </a:r>
            <a:r>
              <a:rPr lang="ru-RU" dirty="0"/>
              <a:t> побуждение к новым формам деятельности, руководящая роль в ка-ком-либо действии.</a:t>
            </a:r>
          </a:p>
        </p:txBody>
      </p:sp>
      <p:pic>
        <p:nvPicPr>
          <p:cNvPr id="1026" name="Picture 2" descr="C:\Users\Методкабинет\Desktop\Themes-langues-etrangeres-scaled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15969"/>
            <a:ext cx="3240360" cy="216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етодкабинет\Desktop\111x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65104"/>
            <a:ext cx="3679496" cy="213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18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488950" cy="6011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Выделяют четыре сферы инициативы: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20382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коммуникативная </a:t>
            </a:r>
            <a:r>
              <a:rPr lang="ru-RU" b="1" dirty="0"/>
              <a:t>инициатива </a:t>
            </a:r>
            <a:r>
              <a:rPr lang="ru-RU" dirty="0"/>
              <a:t>(включенность ребенка во взаимодействие со сверстниками, где развиваются </a:t>
            </a:r>
            <a:r>
              <a:rPr lang="ru-RU" dirty="0" err="1"/>
              <a:t>эмпатия</a:t>
            </a:r>
            <a:r>
              <a:rPr lang="ru-RU" dirty="0"/>
              <a:t>, коммуникативная функция речи);</a:t>
            </a:r>
          </a:p>
          <a:p>
            <a:r>
              <a:rPr lang="ru-RU" b="1" dirty="0" smtClean="0"/>
              <a:t>творческая </a:t>
            </a:r>
            <a:r>
              <a:rPr lang="ru-RU" b="1" dirty="0"/>
              <a:t>инициатива </a:t>
            </a:r>
            <a:r>
              <a:rPr lang="ru-RU" dirty="0"/>
              <a:t>(включенность в сюжетную игру как основную творческую деятельность ребенка, где развиваются воображение, образное мышление);</a:t>
            </a:r>
          </a:p>
          <a:p>
            <a:r>
              <a:rPr lang="ru-RU" b="1" dirty="0" smtClean="0"/>
              <a:t>инициатива </a:t>
            </a:r>
            <a:r>
              <a:rPr lang="ru-RU" b="1" dirty="0"/>
              <a:t>как целеполагание и волевое усилие </a:t>
            </a:r>
            <a:r>
              <a:rPr lang="ru-RU" dirty="0"/>
              <a:t>(включенность в разные виды продуктивной деятельности – рисование, лепка, конструирование, </a:t>
            </a:r>
            <a:r>
              <a:rPr lang="ru-RU" dirty="0" smtClean="0"/>
              <a:t>требующие </a:t>
            </a:r>
            <a:r>
              <a:rPr lang="ru-RU" dirty="0"/>
              <a:t>усилий по преодолению «сопротивления» материала, где </a:t>
            </a:r>
            <a:r>
              <a:rPr lang="ru-RU" dirty="0" smtClean="0"/>
              <a:t>развиваются </a:t>
            </a:r>
            <a:r>
              <a:rPr lang="ru-RU" dirty="0"/>
              <a:t>произвольность, планирующая функция речи);</a:t>
            </a:r>
          </a:p>
          <a:p>
            <a:r>
              <a:rPr lang="ru-RU" b="1" dirty="0" smtClean="0"/>
              <a:t>познавательная </a:t>
            </a:r>
            <a:r>
              <a:rPr lang="ru-RU" b="1" dirty="0"/>
              <a:t>инициатива – любознательность </a:t>
            </a:r>
            <a:r>
              <a:rPr lang="ru-RU" dirty="0"/>
              <a:t>(включенность в </a:t>
            </a:r>
            <a:r>
              <a:rPr lang="ru-RU" dirty="0" smtClean="0"/>
              <a:t>экспериментирование</a:t>
            </a:r>
            <a:r>
              <a:rPr lang="ru-RU" dirty="0"/>
              <a:t>, простую познавательно-исследовательскую деятельность, где развиваются способности устанавливать пространственно-временные, причинно-следственные и родовидовые отношения).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3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Направления и способы поддержки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детской инициативы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уважать </a:t>
            </a:r>
            <a:r>
              <a:rPr lang="ru-RU" dirty="0">
                <a:solidFill>
                  <a:schemeClr val="tx1"/>
                </a:solidFill>
              </a:rPr>
              <a:t>индивидуальные вкусы и привычки детей;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выбор </a:t>
            </a:r>
            <a:r>
              <a:rPr lang="ru-RU" dirty="0">
                <a:solidFill>
                  <a:schemeClr val="tx1"/>
                </a:solidFill>
              </a:rPr>
              <a:t>оптимального уровня </a:t>
            </a:r>
            <a:r>
              <a:rPr lang="ru-RU" dirty="0" smtClean="0">
                <a:solidFill>
                  <a:schemeClr val="tx1"/>
                </a:solidFill>
              </a:rPr>
              <a:t>нагрузки; </a:t>
            </a:r>
          </a:p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оощрение;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dirty="0">
                <a:solidFill>
                  <a:schemeClr val="tx1"/>
                </a:solidFill>
              </a:rPr>
              <a:t>благоприятной атмосферы, доброжелательность со стороны педагога, отказ педагога от высказывания оценок и критики в адрес ребенка;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положительная оценка;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проявление </a:t>
            </a:r>
            <a:r>
              <a:rPr lang="ru-RU" dirty="0">
                <a:solidFill>
                  <a:schemeClr val="tx1"/>
                </a:solidFill>
              </a:rPr>
              <a:t>внимания к интересам и потребностям каждого ребенка;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косвенная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err="1">
                <a:solidFill>
                  <a:schemeClr val="tx1"/>
                </a:solidFill>
              </a:rPr>
              <a:t>недирективная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помощь;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личностный </a:t>
            </a:r>
            <a:r>
              <a:rPr lang="ru-RU" dirty="0">
                <a:solidFill>
                  <a:schemeClr val="tx1"/>
                </a:solidFill>
              </a:rPr>
              <a:t>пример </a:t>
            </a:r>
            <a:r>
              <a:rPr lang="ru-RU" dirty="0" smtClean="0">
                <a:solidFill>
                  <a:schemeClr val="tx1"/>
                </a:solidFill>
              </a:rPr>
              <a:t>воспитателя;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отсутствие </a:t>
            </a:r>
            <a:r>
              <a:rPr lang="ru-RU" dirty="0">
                <a:solidFill>
                  <a:schemeClr val="tx1"/>
                </a:solidFill>
              </a:rPr>
              <a:t>запрета (на выбор партнера для действия, игры, роли и т. д.);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предложение </a:t>
            </a:r>
            <a:r>
              <a:rPr lang="ru-RU" dirty="0">
                <a:solidFill>
                  <a:schemeClr val="tx1"/>
                </a:solidFill>
              </a:rPr>
              <a:t>альтернативы (другого способа, варианта действия);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создание </a:t>
            </a:r>
            <a:r>
              <a:rPr lang="ru-RU" dirty="0">
                <a:solidFill>
                  <a:schemeClr val="tx1"/>
                </a:solidFill>
              </a:rPr>
              <a:t>и своевременное изменение предметно-пространственной </a:t>
            </a:r>
            <a:r>
              <a:rPr lang="ru-RU" dirty="0" smtClean="0">
                <a:solidFill>
                  <a:schemeClr val="tx1"/>
                </a:solidFill>
              </a:rPr>
              <a:t>развивающей </a:t>
            </a:r>
            <a:r>
              <a:rPr lang="ru-RU" dirty="0">
                <a:solidFill>
                  <a:schemeClr val="tx1"/>
                </a:solidFill>
              </a:rPr>
              <a:t>среды с учетом обогащающегося жизненного и игрового опыта детей (лабораторное оборудование, материалы, атрибуты, инвентарь для различных видов деятельности, к которым обеспечен беспрепятственный доступ и т. д</a:t>
            </a:r>
            <a:r>
              <a:rPr lang="ru-RU" dirty="0" smtClean="0">
                <a:solidFill>
                  <a:schemeClr val="tx1"/>
                </a:solidFill>
              </a:rPr>
              <a:t>.);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обеспечение выбора </a:t>
            </a:r>
            <a:r>
              <a:rPr lang="ru-RU" dirty="0">
                <a:solidFill>
                  <a:schemeClr val="tx1"/>
                </a:solidFill>
              </a:rPr>
              <a:t>различных форм </a:t>
            </a:r>
            <a:r>
              <a:rPr lang="ru-RU" dirty="0" smtClean="0">
                <a:solidFill>
                  <a:schemeClr val="tx1"/>
                </a:solidFill>
              </a:rPr>
              <a:t>деятельности;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отмечать </a:t>
            </a:r>
            <a:r>
              <a:rPr lang="ru-RU" dirty="0">
                <a:solidFill>
                  <a:schemeClr val="tx1"/>
                </a:solidFill>
              </a:rPr>
              <a:t>и приветствовать даже самые минимальные успехи детей;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предоставление </a:t>
            </a:r>
            <a:r>
              <a:rPr lang="ru-RU" dirty="0">
                <a:solidFill>
                  <a:schemeClr val="tx1"/>
                </a:solidFill>
              </a:rPr>
              <a:t>детям возможности активно задавать </a:t>
            </a:r>
            <a:r>
              <a:rPr lang="ru-RU" dirty="0" smtClean="0">
                <a:solidFill>
                  <a:schemeClr val="tx1"/>
                </a:solidFill>
              </a:rPr>
              <a:t>вопросы;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>
                <a:solidFill>
                  <a:schemeClr val="tx1"/>
                </a:solidFill>
              </a:rPr>
              <a:t>критиковать результаты деятельности ребенка и его самого как личность;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формировать </a:t>
            </a:r>
            <a:r>
              <a:rPr lang="ru-RU" dirty="0">
                <a:solidFill>
                  <a:schemeClr val="tx1"/>
                </a:solidFill>
              </a:rPr>
              <a:t>у детей привычку самостоятельно находить для себя </a:t>
            </a:r>
            <a:r>
              <a:rPr lang="ru-RU" dirty="0" smtClean="0">
                <a:solidFill>
                  <a:schemeClr val="tx1"/>
                </a:solidFill>
              </a:rPr>
              <a:t>интересные занятия;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поддерживать </a:t>
            </a:r>
            <a:r>
              <a:rPr lang="ru-RU" dirty="0">
                <a:solidFill>
                  <a:schemeClr val="tx1"/>
                </a:solidFill>
              </a:rPr>
              <a:t>интерес ребенка к тому, что он рассматривает и наблюдает в разные режимные </a:t>
            </a:r>
            <a:r>
              <a:rPr lang="ru-RU" dirty="0" smtClean="0">
                <a:solidFill>
                  <a:schemeClr val="tx1"/>
                </a:solidFill>
              </a:rPr>
              <a:t>моменты;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1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992888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устанавливать </a:t>
            </a:r>
            <a:r>
              <a:rPr lang="ru-RU" dirty="0">
                <a:solidFill>
                  <a:schemeClr val="tx1"/>
                </a:solidFill>
              </a:rPr>
              <a:t>простые и понятные детям нормы жизни группы, четко </a:t>
            </a:r>
            <a:r>
              <a:rPr lang="ru-RU" dirty="0" smtClean="0">
                <a:solidFill>
                  <a:schemeClr val="tx1"/>
                </a:solidFill>
              </a:rPr>
              <a:t>исполнять </a:t>
            </a:r>
            <a:r>
              <a:rPr lang="ru-RU" dirty="0">
                <a:solidFill>
                  <a:schemeClr val="tx1"/>
                </a:solidFill>
              </a:rPr>
              <a:t>правила поведения всеми детьми;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проводить </a:t>
            </a:r>
            <a:r>
              <a:rPr lang="ru-RU" dirty="0">
                <a:solidFill>
                  <a:schemeClr val="tx1"/>
                </a:solidFill>
              </a:rPr>
              <a:t>все режимные моменты в эмоционально положительном </a:t>
            </a:r>
            <a:r>
              <a:rPr lang="ru-RU" dirty="0" smtClean="0">
                <a:solidFill>
                  <a:schemeClr val="tx1"/>
                </a:solidFill>
              </a:rPr>
              <a:t>настроении</a:t>
            </a:r>
            <a:r>
              <a:rPr lang="ru-RU" dirty="0">
                <a:solidFill>
                  <a:schemeClr val="tx1"/>
                </a:solidFill>
              </a:rPr>
              <a:t>, избегать ситуации спешки и </a:t>
            </a:r>
            <a:r>
              <a:rPr lang="ru-RU" dirty="0" err="1">
                <a:solidFill>
                  <a:schemeClr val="tx1"/>
                </a:solidFill>
              </a:rPr>
              <a:t>поторапливания</a:t>
            </a:r>
            <a:r>
              <a:rPr lang="ru-RU" dirty="0">
                <a:solidFill>
                  <a:schemeClr val="tx1"/>
                </a:solidFill>
              </a:rPr>
              <a:t> детей;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обращаться </a:t>
            </a:r>
            <a:r>
              <a:rPr lang="ru-RU" dirty="0">
                <a:solidFill>
                  <a:schemeClr val="tx1"/>
                </a:solidFill>
              </a:rPr>
              <a:t>к детям, с просьбой продемонстрировать свои достижения и научить его добиваться таких же результатов сверстников;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поощрять </a:t>
            </a:r>
            <a:r>
              <a:rPr lang="ru-RU" dirty="0">
                <a:solidFill>
                  <a:schemeClr val="tx1"/>
                </a:solidFill>
              </a:rPr>
              <a:t>занятия двигательной, игровой, изобразительной, конструктивной деятельностью, выражать одобрение любому результату труда ребенка.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создавать </a:t>
            </a:r>
            <a:r>
              <a:rPr lang="ru-RU" dirty="0">
                <a:solidFill>
                  <a:schemeClr val="tx1"/>
                </a:solidFill>
              </a:rPr>
              <a:t>в группе положительный психологический микроклимат, в равной мере проявляя любовь и заботу ко всем детям: выражать радость при встрече, использовать ласку и теплое слово для выражения своего отношения к </a:t>
            </a:r>
            <a:r>
              <a:rPr lang="ru-RU" dirty="0" smtClean="0">
                <a:solidFill>
                  <a:schemeClr val="tx1"/>
                </a:solidFill>
              </a:rPr>
              <a:t>ребенку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поощрять </a:t>
            </a:r>
            <a:r>
              <a:rPr lang="ru-RU" dirty="0">
                <a:solidFill>
                  <a:schemeClr val="tx1"/>
                </a:solidFill>
              </a:rPr>
              <a:t>желание создавать что- либо по собственному замыслу; обращать внимание детей на полезность будущего продукта для других или ту радость, которую он доставит кому-то (маме, бабушке, папе, другу);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привлекать </a:t>
            </a:r>
            <a:r>
              <a:rPr lang="ru-RU" dirty="0">
                <a:solidFill>
                  <a:schemeClr val="tx1"/>
                </a:solidFill>
              </a:rPr>
              <a:t>детей к планированию жизни группы на день и на более </a:t>
            </a:r>
            <a:r>
              <a:rPr lang="ru-RU" dirty="0" smtClean="0">
                <a:solidFill>
                  <a:schemeClr val="tx1"/>
                </a:solidFill>
              </a:rPr>
              <a:t>отдаленную </a:t>
            </a:r>
            <a:r>
              <a:rPr lang="ru-RU" dirty="0">
                <a:solidFill>
                  <a:schemeClr val="tx1"/>
                </a:solidFill>
              </a:rPr>
              <a:t>перспективу, обсуждать совместные проекты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98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Приоритетные сферы деятельности развития инициативы: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3-4 года – продуктивная деятельность;</a:t>
            </a:r>
          </a:p>
          <a:p>
            <a:r>
              <a:rPr lang="ru-RU" dirty="0"/>
              <a:t>В 4-5 лет - познавательная деятельность;</a:t>
            </a:r>
          </a:p>
          <a:p>
            <a:r>
              <a:rPr lang="ru-RU" dirty="0"/>
              <a:t>В 5-6 лет - в общение;</a:t>
            </a:r>
          </a:p>
          <a:p>
            <a:r>
              <a:rPr lang="ru-RU" dirty="0"/>
              <a:t>В 6-8 лет - образовательная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2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Приемы и методы развития детской инициативы 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Продуктивные </a:t>
            </a:r>
            <a:r>
              <a:rPr lang="ru-RU" dirty="0"/>
              <a:t>виды деятельности (конструирование, рисование, лепка, аппликация</a:t>
            </a:r>
            <a:r>
              <a:rPr lang="ru-RU" dirty="0" smtClean="0"/>
              <a:t>)</a:t>
            </a:r>
          </a:p>
          <a:p>
            <a:r>
              <a:rPr lang="ru-RU" dirty="0"/>
              <a:t>Самостоятельная деятельность </a:t>
            </a:r>
            <a:r>
              <a:rPr lang="ru-RU" dirty="0" smtClean="0"/>
              <a:t>детей</a:t>
            </a:r>
          </a:p>
          <a:p>
            <a:r>
              <a:rPr lang="ru-RU" dirty="0"/>
              <a:t> </a:t>
            </a:r>
            <a:r>
              <a:rPr lang="ru-RU" dirty="0" smtClean="0"/>
              <a:t>Групповой сбор</a:t>
            </a:r>
          </a:p>
          <a:p>
            <a:r>
              <a:rPr lang="ru-RU" dirty="0"/>
              <a:t> </a:t>
            </a:r>
            <a:r>
              <a:rPr lang="ru-RU" dirty="0" smtClean="0"/>
              <a:t>Трудовая деятельность</a:t>
            </a:r>
          </a:p>
          <a:p>
            <a:r>
              <a:rPr lang="ru-RU" dirty="0" smtClean="0"/>
              <a:t> </a:t>
            </a:r>
            <a:r>
              <a:rPr lang="ru-RU" dirty="0"/>
              <a:t>Метод «проектов</a:t>
            </a:r>
            <a:r>
              <a:rPr lang="ru-RU" dirty="0" smtClean="0"/>
              <a:t>»</a:t>
            </a:r>
          </a:p>
          <a:p>
            <a:r>
              <a:rPr lang="ru-RU" dirty="0"/>
              <a:t>Ритуал планирования самостоятельной </a:t>
            </a:r>
            <a:r>
              <a:rPr lang="ru-RU" dirty="0" smtClean="0"/>
              <a:t>деятельности</a:t>
            </a:r>
          </a:p>
          <a:p>
            <a:r>
              <a:rPr lang="ru-RU" dirty="0"/>
              <a:t>Проблемное </a:t>
            </a:r>
            <a:r>
              <a:rPr lang="ru-RU" dirty="0" smtClean="0"/>
              <a:t>обучение</a:t>
            </a:r>
          </a:p>
          <a:p>
            <a:r>
              <a:rPr lang="ru-RU" dirty="0"/>
              <a:t>Создание </a:t>
            </a:r>
            <a:r>
              <a:rPr lang="ru-RU" dirty="0" err="1" smtClean="0"/>
              <a:t>Лэпбука</a:t>
            </a:r>
            <a:endParaRPr lang="ru-RU" dirty="0" smtClean="0"/>
          </a:p>
          <a:p>
            <a:r>
              <a:rPr lang="ru-RU" dirty="0" err="1" smtClean="0"/>
              <a:t>Геокешинг</a:t>
            </a:r>
            <a:endParaRPr lang="ru-RU" dirty="0" smtClean="0"/>
          </a:p>
          <a:p>
            <a:r>
              <a:rPr lang="ru-RU" dirty="0" err="1" smtClean="0"/>
              <a:t>Адвент</a:t>
            </a:r>
            <a:r>
              <a:rPr lang="ru-RU" dirty="0" smtClean="0"/>
              <a:t>-календарь</a:t>
            </a:r>
          </a:p>
          <a:p>
            <a:r>
              <a:rPr lang="ru-RU" dirty="0"/>
              <a:t>«Детский совет» </a:t>
            </a:r>
            <a:endParaRPr lang="ru-RU" dirty="0" smtClean="0"/>
          </a:p>
          <a:p>
            <a:r>
              <a:rPr lang="ru-RU" dirty="0"/>
              <a:t>«</a:t>
            </a:r>
            <a:r>
              <a:rPr lang="ru-RU" dirty="0" smtClean="0"/>
              <a:t>Зона </a:t>
            </a:r>
            <a:r>
              <a:rPr lang="ru-RU" dirty="0"/>
              <a:t>выбора» </a:t>
            </a:r>
            <a:endParaRPr lang="ru-RU" dirty="0" smtClean="0"/>
          </a:p>
          <a:p>
            <a:r>
              <a:rPr lang="ru-RU" dirty="0"/>
              <a:t>«Модель трех вопросов</a:t>
            </a:r>
            <a:r>
              <a:rPr lang="ru-RU" dirty="0" smtClean="0"/>
              <a:t>»</a:t>
            </a:r>
          </a:p>
          <a:p>
            <a:r>
              <a:rPr lang="ru-RU" dirty="0"/>
              <a:t>Образовательная технология «</a:t>
            </a:r>
            <a:r>
              <a:rPr lang="ru-RU" dirty="0" err="1"/>
              <a:t>Твигис</a:t>
            </a:r>
            <a:r>
              <a:rPr lang="ru-RU" dirty="0" smtClean="0"/>
              <a:t>»</a:t>
            </a:r>
          </a:p>
          <a:p>
            <a:r>
              <a:rPr lang="ru-RU" dirty="0"/>
              <a:t>Образовательная технология «Ситуация</a:t>
            </a:r>
            <a:r>
              <a:rPr lang="ru-RU" dirty="0" smtClean="0"/>
              <a:t>»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3106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848872" cy="492390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Самостоятельность</a:t>
            </a:r>
            <a:r>
              <a:rPr lang="ru-RU" dirty="0"/>
              <a:t>, инициативность ребёнка необходимо развивать на протяжении всего периода дошкольного возраста.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«Если </a:t>
            </a:r>
            <a:r>
              <a:rPr lang="ru-RU" dirty="0"/>
              <a:t>хочешь </a:t>
            </a:r>
            <a:r>
              <a:rPr lang="ru-RU" dirty="0" smtClean="0"/>
              <a:t>воспитать </a:t>
            </a:r>
            <a:r>
              <a:rPr lang="ru-RU" dirty="0"/>
              <a:t>в детях самостоятельность, смелость ума, вселить в них радость </a:t>
            </a:r>
            <a:r>
              <a:rPr lang="ru-RU" dirty="0" smtClean="0"/>
              <a:t>сотворчества</a:t>
            </a:r>
            <a:r>
              <a:rPr lang="ru-RU" dirty="0"/>
              <a:t>, то создай такие условия, чтобы искорки их мыслей </a:t>
            </a:r>
            <a:r>
              <a:rPr lang="ru-RU" dirty="0" smtClean="0"/>
              <a:t>образовывали </a:t>
            </a:r>
            <a:r>
              <a:rPr lang="ru-RU" dirty="0"/>
              <a:t>царство мысли, дай им возможность почувствовать себя в нём властелином».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4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3290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</TotalTime>
  <Words>658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«Организация работы воспитателя по развитию детской инициативы в разных видах деятельности»</vt:lpstr>
      <vt:lpstr>Одной из самых актуальных в современной педагогике была и остается проблема формирования у детей самостоятельности и инициативности.</vt:lpstr>
      <vt:lpstr>Выделяют четыре сферы инициативы:</vt:lpstr>
      <vt:lpstr>Направления и способы поддержки детской инициативы</vt:lpstr>
      <vt:lpstr>Презентация PowerPoint</vt:lpstr>
      <vt:lpstr> Приоритетные сферы деятельности развития инициативы:</vt:lpstr>
      <vt:lpstr>Приемы и методы развития детской инициативы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работы воспитателя по развитию детской инициативы в разных видах деятельности»</dc:title>
  <dc:creator>Методкабинет</dc:creator>
  <cp:lastModifiedBy>Методкабинет</cp:lastModifiedBy>
  <cp:revision>7</cp:revision>
  <dcterms:created xsi:type="dcterms:W3CDTF">2023-11-08T08:04:14Z</dcterms:created>
  <dcterms:modified xsi:type="dcterms:W3CDTF">2023-11-08T10:22:31Z</dcterms:modified>
</cp:coreProperties>
</file>