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88" r:id="rId5"/>
    <p:sldId id="287" r:id="rId6"/>
    <p:sldId id="289" r:id="rId7"/>
    <p:sldId id="290" r:id="rId8"/>
    <p:sldId id="268" r:id="rId9"/>
    <p:sldId id="269" r:id="rId10"/>
    <p:sldId id="281" r:id="rId11"/>
    <p:sldId id="282" r:id="rId12"/>
    <p:sldId id="283" r:id="rId13"/>
    <p:sldId id="284" r:id="rId14"/>
    <p:sldId id="286" r:id="rId15"/>
    <p:sldId id="285" r:id="rId16"/>
    <p:sldId id="270" r:id="rId17"/>
    <p:sldId id="272" r:id="rId18"/>
    <p:sldId id="259" r:id="rId19"/>
    <p:sldId id="274" r:id="rId20"/>
    <p:sldId id="280" r:id="rId21"/>
    <p:sldId id="291" r:id="rId22"/>
    <p:sldId id="293" r:id="rId23"/>
    <p:sldId id="292" r:id="rId24"/>
    <p:sldId id="296" r:id="rId25"/>
    <p:sldId id="297" r:id="rId26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67"/>
    <a:srgbClr val="FFFFFF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49" autoAdjust="0"/>
    <p:restoredTop sz="92537" autoAdjust="0"/>
  </p:normalViewPr>
  <p:slideViewPr>
    <p:cSldViewPr>
      <p:cViewPr varScale="1">
        <p:scale>
          <a:sx n="96" d="100"/>
          <a:sy n="96" d="100"/>
        </p:scale>
        <p:origin x="9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C628-BA6B-4D5F-BA78-E8E75404F41A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6E152-0013-4248-AB07-8C99003D5F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45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2AAC-634E-4B20-ACC9-2312E095A8B6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FE398-5CB6-4720-8CE9-F36151034A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19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06DE-A945-4703-BE49-7B70BE3549C0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8F0E-3C06-42A6-AF4D-267C2C6EE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3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7900-1360-45CF-8D94-426DDE3AD4EF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7251E-A1CD-467A-B25B-07E1BF883E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58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A527-C6D9-4B35-A0DB-E487D373967F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A5DB9-5B57-4304-B53C-E25EDDD44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9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281F-8955-41C9-AD67-B5AEE8350261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379A-92C6-40C3-8798-E5CAC86C0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45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D1E91-31D6-48C0-B751-91BC50C9BC3D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78E91-373E-4081-98F5-D8180B6A6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64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F901-FBAB-45AE-9869-38C47A065C67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0298B-A887-4FDF-812B-49181345F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52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8262-5504-4AB1-8944-2436A2997A0B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B967-E092-41E8-95D0-D11FCEA8F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39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4A20-EFF3-4FA8-8084-C5A1E17B33C6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A0D1-5C2C-4558-B97B-41CBC1FB49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51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286F-18E1-4859-82C9-B7C366DB152A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3147E-016E-473A-986A-028AF5589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2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C3F3557-DC62-4E09-B9AB-DC58ADF5CF14}" type="datetimeFigureOut">
              <a:rPr lang="ru-RU"/>
              <a:pPr>
                <a:defRPr/>
              </a:pPr>
              <a:t>пн 16.10.17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1E6AD5-61B3-4F64-856F-52CE1127BF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3713" y="115888"/>
            <a:ext cx="7380287" cy="604996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rgbClr val="7030A0"/>
                </a:solidFill>
              </a:rPr>
              <a:t>Как научиться беречь     электричество?</a:t>
            </a:r>
            <a:r>
              <a:rPr lang="ru-RU" altLang="ru-RU" sz="5000" b="1" smtClean="0">
                <a:solidFill>
                  <a:srgbClr val="7030A0"/>
                </a:solidFill>
              </a:rPr>
              <a:t/>
            </a:r>
            <a:br>
              <a:rPr lang="ru-RU" altLang="ru-RU" sz="5000" b="1" smtClean="0">
                <a:solidFill>
                  <a:srgbClr val="7030A0"/>
                </a:solidFill>
              </a:rPr>
            </a:br>
            <a:endParaRPr lang="ru-RU" altLang="ru-RU" sz="50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История лампочки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981075"/>
            <a:ext cx="4752975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До того, как человек научился пользоваться огнем, единственным источником света для него было солнце. Но когда наступала ночь, людям грозили дикие звери, которые хорошо видели в тем­ноте и могли напасть на человека. Если ночь заставала людей в лесу, они могли заблудиться и не найти дороги домой.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6825"/>
            <a:ext cx="34575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94175"/>
            <a:ext cx="3600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0972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005638" cy="1052513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История лампочки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779838" y="4076700"/>
            <a:ext cx="5364162" cy="24098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Когда человек научился добывать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огонь и сохранять его, костер стал для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человека и светом, и теплом в пещере.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Он горел в пещере, давая и свет, и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тепло, служил защитой от хищников.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708400" y="908050"/>
            <a:ext cx="48244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800">
                <a:solidFill>
                  <a:srgbClr val="481F67"/>
                </a:solidFill>
                <a:latin typeface="Bookman Old Style" panose="02050604050505020204" pitchFamily="18" charset="0"/>
              </a:rPr>
              <a:t>Потом люди освещали свои жилища лучинами. Это самая обычная щепка, только заостренная на конце. Обычно лучину делали из березы: это дерево лучше других горит. Один конец лучины закрепляли, а другой зажигали. От лучины мало света, она быстро сгорает и сильно коптит, ее надо было часто менять, следить, чтобы не случился пожар.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История лампочки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79838" y="1125538"/>
            <a:ext cx="5122862" cy="496728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Из пчелиного воска люди научились делать свечи,  которые горели дольше лучины. Внутри свечи есть фитиль, сделанный из ниток. Это очень удобное изобретение используют и сегодня их часто используют как новогодние подарки. Но свеча была неудобна. Ею можно обжечься, от нее может быть пожар, она коптит, дает мало света</a:t>
            </a:r>
            <a:r>
              <a:rPr lang="ru-RU" altLang="ru-RU" sz="2000" smtClean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600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2400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27912" cy="1052513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История лампочки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348038" y="981075"/>
            <a:ext cx="5267325" cy="5616575"/>
          </a:xfrm>
        </p:spPr>
        <p:txBody>
          <a:bodyPr/>
          <a:lstStyle/>
          <a:p>
            <a:pPr marL="0" indent="457200" eaLnBrk="1" hangingPunct="1">
              <a:lnSpc>
                <a:spcPct val="90000"/>
              </a:lnSpc>
            </a:pP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Постепенно люди научились добывать разные полезные ископаемые: уголь и нефть. Тогда появились керосиновые лампы, в которых можно делать пламя сильнее или меньше по желанию хозяина. Это было экономно и удобно. За стеклянной колбой пламя  становилось безопасно.</a:t>
            </a:r>
          </a:p>
          <a:p>
            <a:pPr marL="0" indent="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Однако керосиновая лампа была неудобной. Она плохо освещала комнату, в нее постоянно надо было наливать керосин. Если кто-то нечаянно опрокидывал лампу, керосин разливался, и вспыхивал огонь.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8813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544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0"/>
            <a:ext cx="6562725" cy="119697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Здравствуй, лампочка!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95738" y="1196975"/>
            <a:ext cx="5148262" cy="49291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Когда человек узнал об электричестве, он придумал электрическую лампочку. Она и сейчас освещает наши квартиры и улицы. Теперь в наших домах много разных красивых светильников – какие вы знаете?  (Люстры, бра, настольные лампы, торшеры).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2447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r="22546" b="5898"/>
          <a:stretch>
            <a:fillRect/>
          </a:stretch>
        </p:blipFill>
        <p:spPr bwMode="auto">
          <a:xfrm>
            <a:off x="2700338" y="4076700"/>
            <a:ext cx="15128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2447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513" y="188913"/>
            <a:ext cx="6624637" cy="1223962"/>
          </a:xfrm>
        </p:spPr>
        <p:txBody>
          <a:bodyPr anchor="b"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Электрическая лампочка</a:t>
            </a:r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4000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9113" y="765175"/>
            <a:ext cx="6084887" cy="57594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</a:rPr>
              <a:t>  </a:t>
            </a: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Однажды на заводе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родилась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   электрическая лампочка.</a:t>
            </a: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Её завернули в удобную коробочку и отправили в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магазин. На прилавке она долго лежала и ждала, когда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ее купят. Ей было уныло и скучно, а ведь раньше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она мечтала дарить свой яркий свет людям. И вот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однажды в магазин пришел дедушка и купил лампочку.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Принес её в детский садик и вкрутил в большую светлую люстру. И лампочка зажглась! Всё вокруг засияло, засверкало и стало так радостно всем! Детишки смотрели и восхищались её ярким светом. С тех пор лампочка каждый день наблюдает, как играют, резвятся и занимаются ребята. А ребята не забывают, что когда на улице светло лампочке надо отдыхать. Так мы сократим расход энергии, сбережем нефть, уголь и газ, добытые очень тяжелым трудом</a:t>
            </a:r>
            <a:r>
              <a:rPr lang="ru-RU" altLang="ru-RU" sz="2000" smtClean="0"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5209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21955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924800" cy="692150"/>
          </a:xfrm>
        </p:spPr>
        <p:txBody>
          <a:bodyPr anchor="b"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Игра «Закончи предложение»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987675" y="965200"/>
            <a:ext cx="59039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- Новая энергосберегающая лампочка лучше, потому что … </a:t>
            </a:r>
            <a:r>
              <a:rPr lang="ru-RU" altLang="ru-RU" sz="2000" i="1">
                <a:solidFill>
                  <a:srgbClr val="481F67"/>
                </a:solidFill>
              </a:rPr>
              <a:t>(Светит дольше обычной лампы, экономит электроэнергию, меньше отрицательного воздействия на природу)</a:t>
            </a:r>
          </a:p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- Папа с мамой заменили старые лампочки энергосберегающими, потому что……..</a:t>
            </a:r>
          </a:p>
          <a:p>
            <a:pPr algn="l" eaLnBrk="1" hangingPunct="1">
              <a:buFontTx/>
              <a:buChar char="-"/>
            </a:pPr>
            <a:r>
              <a:rPr lang="ru-RU" altLang="ru-RU" sz="2000">
                <a:solidFill>
                  <a:srgbClr val="481F67"/>
                </a:solidFill>
              </a:rPr>
              <a:t>Выходя из комнаты надо выключать свет </a:t>
            </a:r>
          </a:p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потому, что ……..</a:t>
            </a:r>
          </a:p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- Электроэнергию надо беречь, так как…</a:t>
            </a:r>
          </a:p>
          <a:p>
            <a:pPr algn="l" eaLnBrk="1" hangingPunct="1">
              <a:buFontTx/>
              <a:buChar char="-"/>
            </a:pPr>
            <a:r>
              <a:rPr lang="ru-RU" altLang="ru-RU" sz="2000">
                <a:solidFill>
                  <a:srgbClr val="481F67"/>
                </a:solidFill>
              </a:rPr>
              <a:t>Нельзя одновременно включать много </a:t>
            </a:r>
          </a:p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электроприборов, потому что….</a:t>
            </a:r>
          </a:p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- Если не выключать свет днем и ночью, то…..</a:t>
            </a:r>
          </a:p>
          <a:p>
            <a:pPr algn="l" eaLnBrk="1" hangingPunct="1">
              <a:buFontTx/>
              <a:buChar char="-"/>
            </a:pPr>
            <a:r>
              <a:rPr lang="ru-RU" altLang="ru-RU" sz="2000">
                <a:solidFill>
                  <a:srgbClr val="481F67"/>
                </a:solidFill>
              </a:rPr>
              <a:t>Если во всем доме вдруг погасли </a:t>
            </a:r>
          </a:p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электрические лампочки, то…</a:t>
            </a:r>
          </a:p>
          <a:p>
            <a:pPr algn="l" eaLnBrk="1" hangingPunct="1"/>
            <a:r>
              <a:rPr lang="ru-RU" altLang="ru-RU" sz="2000">
                <a:solidFill>
                  <a:srgbClr val="481F67"/>
                </a:solidFill>
              </a:rPr>
              <a:t>- Фонари на улице перестали светить, поэтому…..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0" y="260350"/>
            <a:ext cx="6985000" cy="647700"/>
          </a:xfrm>
        </p:spPr>
        <p:txBody>
          <a:bodyPr anchor="b"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Игра «Где живет Лампочка?»</a:t>
            </a:r>
          </a:p>
        </p:txBody>
      </p:sp>
      <p:sp>
        <p:nvSpPr>
          <p:cNvPr id="18435" name="Rectangle 127"/>
          <p:cNvSpPr>
            <a:spLocks noChangeArrowheads="1"/>
          </p:cNvSpPr>
          <p:nvPr/>
        </p:nvSpPr>
        <p:spPr bwMode="auto">
          <a:xfrm>
            <a:off x="755650" y="1412875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2987675" y="981075"/>
            <a:ext cx="5545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i="1">
                <a:solidFill>
                  <a:srgbClr val="481F67"/>
                </a:solidFill>
              </a:rPr>
              <a:t>Найдите на картинках только те предметы, в которых может быть электрическая лампочка.</a:t>
            </a:r>
          </a:p>
        </p:txBody>
      </p:sp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19233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1914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14398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8275"/>
            <a:ext cx="20161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180022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1871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60350"/>
            <a:ext cx="7924800" cy="720725"/>
          </a:xfrm>
        </p:spPr>
        <p:txBody>
          <a:bodyPr anchor="b"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Энергосберегающие лампы</a:t>
            </a:r>
            <a:r>
              <a:rPr lang="ru-RU" altLang="ru-RU" sz="3800" b="1" smtClean="0"/>
              <a:t> 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29527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1270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41888"/>
            <a:ext cx="23749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3635375" y="981075"/>
            <a:ext cx="51847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800">
                <a:solidFill>
                  <a:srgbClr val="481F67"/>
                </a:solidFill>
              </a:rPr>
              <a:t>Традиционные лампочки накаливания очень потребляют много электрического тока, но из него только половина идет на освещение квартиры, помещения. Вторая половина электроэнергии потрачена на нагрев данной лампочки накаливания. </a:t>
            </a:r>
          </a:p>
          <a:p>
            <a:pPr algn="l" eaLnBrk="1" hangingPunct="1"/>
            <a:r>
              <a:rPr lang="ru-RU" altLang="ru-RU" sz="1800">
                <a:solidFill>
                  <a:srgbClr val="481F67"/>
                </a:solidFill>
              </a:rPr>
              <a:t>Однако технический прогресс не стоит на месте, и терпеть такое расточительство традиционных ламп накаливания современные изобретатели не могли. На смену старой лампе накаливания пришла новая лампа – комплексная люминесцентная лампа (КХЛ) или энергосберегающая лампа.</a:t>
            </a:r>
          </a:p>
        </p:txBody>
      </p:sp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543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015288" cy="914400"/>
          </a:xfrm>
          <a:prstGeom prst="roundRect">
            <a:avLst>
              <a:gd name="adj" fmla="val 15972"/>
            </a:avLst>
          </a:prstGeom>
        </p:spPr>
        <p:txBody>
          <a:bodyPr anchor="b"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4000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427538" y="1200150"/>
            <a:ext cx="47164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400">
                <a:solidFill>
                  <a:srgbClr val="481F67"/>
                </a:solidFill>
              </a:rPr>
              <a:t>Электроприборы могут ударить током, стать причиной пожара. Поэтому, выходя из дома, необходимо выключать телевизор, магнитофон, утюг.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116013" y="260350"/>
            <a:ext cx="59896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Правила безопасности</a:t>
            </a:r>
            <a:br>
              <a:rPr lang="ru-RU" altLang="ru-RU">
                <a:solidFill>
                  <a:srgbClr val="FFFF00"/>
                </a:solidFill>
              </a:rPr>
            </a:b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446213" y="4522788"/>
            <a:ext cx="5286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20486" name="Picture 9" descr="0_4cc4a_10c07efb_L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6004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4427538" y="400526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400">
                <a:solidFill>
                  <a:srgbClr val="481F67"/>
                </a:solidFill>
              </a:rPr>
              <a:t>Нельзя тянуть руками электрический провод, можно брать в руки только вилку.</a:t>
            </a:r>
          </a:p>
        </p:txBody>
      </p:sp>
      <p:pic>
        <p:nvPicPr>
          <p:cNvPr id="20488" name="Picture 11" descr="images (1)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4559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9113" y="404813"/>
            <a:ext cx="59055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solidFill>
                  <a:srgbClr val="7030A0"/>
                </a:solidFill>
              </a:rPr>
              <a:t>Давайте к свету относиться экономно!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solidFill>
                  <a:srgbClr val="7030A0"/>
                </a:solidFill>
              </a:rPr>
              <a:t>Зря не использовать, а если тратить – скромно!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solidFill>
                  <a:srgbClr val="7030A0"/>
                </a:solidFill>
              </a:rPr>
              <a:t>Ведь в наших силах этот мир сберечь!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solidFill>
                  <a:srgbClr val="7030A0"/>
                </a:solidFill>
              </a:rPr>
              <a:t>Давайте же не будем свет понапрасну жечь!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4663" y="3860800"/>
            <a:ext cx="3962400" cy="1108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Ни в коем случае нельзя подходить к оголенным проводам, не дотрагиваться до них. Это опасно для жизни.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154363" y="260350"/>
            <a:ext cx="5989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Правила безопасности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067175" y="1268413"/>
            <a:ext cx="3962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481F67"/>
                </a:solidFill>
              </a:rPr>
              <a:t>Нельзя прикасаться мокрыми руками к электрическим приборам и проводам.</a:t>
            </a:r>
          </a:p>
        </p:txBody>
      </p:sp>
      <p:pic>
        <p:nvPicPr>
          <p:cNvPr id="21509" name="Picture 7" descr="gepr_00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19766" r="4724" b="13489"/>
          <a:stretch>
            <a:fillRect/>
          </a:stretch>
        </p:blipFill>
        <p:spPr bwMode="auto">
          <a:xfrm>
            <a:off x="468313" y="3573463"/>
            <a:ext cx="28781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0_4cc49_ed0cfa7d_L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376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015288" cy="9144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</a:rPr>
              <a:t>Правила безопасности</a:t>
            </a:r>
            <a:br>
              <a:rPr lang="ru-RU" altLang="ru-RU" sz="4000" b="1" smtClean="0">
                <a:solidFill>
                  <a:srgbClr val="FFFF00"/>
                </a:solidFill>
              </a:rPr>
            </a:br>
            <a:endParaRPr lang="ru-RU" altLang="ru-RU" sz="4000" b="1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4076700"/>
            <a:ext cx="3962400" cy="604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Нельзя стоять под деревом во время грозы.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140200" y="1052513"/>
            <a:ext cx="37465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ru-RU" altLang="ru-RU" sz="3200">
                <a:solidFill>
                  <a:srgbClr val="481F67"/>
                </a:solidFill>
              </a:rPr>
              <a:t>Нельзя вставлять никакие предметы в розетку.</a:t>
            </a:r>
          </a:p>
        </p:txBody>
      </p:sp>
      <p:pic>
        <p:nvPicPr>
          <p:cNvPr id="22533" name="Picture 5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30241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de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30241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260350"/>
            <a:ext cx="7920037" cy="720725"/>
          </a:xfrm>
        </p:spPr>
        <p:txBody>
          <a:bodyPr anchor="b"/>
          <a:lstStyle/>
          <a:p>
            <a:pPr eaLnBrk="1" hangingPunct="1"/>
            <a:r>
              <a:rPr lang="ru-RU" altLang="ru-RU" sz="3800" smtClean="0"/>
              <a:t/>
            </a:r>
            <a:br>
              <a:rPr lang="ru-RU" altLang="ru-RU" sz="3800" smtClean="0"/>
            </a:br>
            <a:r>
              <a:rPr lang="ru-RU" altLang="ru-RU" sz="3800" smtClean="0"/>
              <a:t/>
            </a:r>
            <a:br>
              <a:rPr lang="ru-RU" altLang="ru-RU" sz="3800" smtClean="0"/>
            </a:br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Его Величество - электричество!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68313" y="333375"/>
            <a:ext cx="7488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3600">
              <a:latin typeface="Arial" panose="020B060402020202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1718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067175" y="1196975"/>
            <a:ext cx="46085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Ярко солнышко светило,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Но когда ушло оно,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Сразу стало нам уныло,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Очень мрачно и темно.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Только я не унываю –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И скорее свет включаю.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В вазе солнышко живет,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Ваза свет чудесный льёт!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Можно вечером играть,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И читать, и рисовать…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Вот оно, магическое</a:t>
            </a:r>
          </a:p>
          <a:p>
            <a:pPr eaLnBrk="1" hangingPunct="1"/>
            <a:r>
              <a:rPr lang="ru-RU" altLang="ru-RU" sz="2800">
                <a:solidFill>
                  <a:srgbClr val="481F67"/>
                </a:solidFill>
              </a:rPr>
              <a:t>Солнце электрическое!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        Береги электричество!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43213" y="1412875"/>
            <a:ext cx="59055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4000" b="1" smtClean="0">
                <a:solidFill>
                  <a:srgbClr val="481F67"/>
                </a:solidFill>
              </a:rPr>
              <a:t>Необходимо с детства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4000" b="1" smtClean="0">
                <a:solidFill>
                  <a:srgbClr val="481F67"/>
                </a:solidFill>
              </a:rPr>
              <a:t>Привыкнуть свет </a:t>
            </a:r>
            <a:r>
              <a:rPr lang="ru-RU" altLang="ru-RU" sz="4000" b="1" i="1" smtClean="0">
                <a:solidFill>
                  <a:srgbClr val="481F67"/>
                </a:solidFill>
              </a:rPr>
              <a:t>беречь,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4000" b="1" smtClean="0">
                <a:solidFill>
                  <a:srgbClr val="481F67"/>
                </a:solidFill>
              </a:rPr>
              <a:t>По пустякам в квартирах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4000" b="1" smtClean="0">
                <a:solidFill>
                  <a:srgbClr val="481F67"/>
                </a:solidFill>
              </a:rPr>
              <a:t>Лампочки не </a:t>
            </a:r>
            <a:r>
              <a:rPr lang="ru-RU" altLang="ru-RU" sz="4000" b="1" i="1" smtClean="0">
                <a:solidFill>
                  <a:srgbClr val="481F67"/>
                </a:solidFill>
              </a:rPr>
              <a:t>жечь!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Как сберечь электричество?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557338"/>
            <a:ext cx="4321175" cy="24479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 Ребята, мы с вами и вашими родителями должны беречь электричество, чтобы экономить свои деньги и чтобы электричества хватило всем и надолго. А как мы можем это делать?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b="1" smtClean="0">
              <a:solidFill>
                <a:srgbClr val="481F67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481F67"/>
                </a:solidFill>
              </a:rPr>
              <a:t>Надо не забывать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</a:rPr>
              <a:t>выключать свет, когда и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</a:rPr>
              <a:t>без него можно обойтись,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</a:rPr>
              <a:t>или когда выходишь из комнаты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</a:rPr>
              <a:t>в другое помещение.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smtClean="0"/>
          </a:p>
          <a:p>
            <a:pPr marL="0" indent="0" algn="r" eaLnBrk="1" hangingPunct="1">
              <a:lnSpc>
                <a:spcPct val="80000"/>
              </a:lnSpc>
            </a:pPr>
            <a:endParaRPr lang="ru-RU" altLang="ru-RU" sz="160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>
            <a:fillRect/>
          </a:stretch>
        </p:blipFill>
        <p:spPr bwMode="auto">
          <a:xfrm>
            <a:off x="395288" y="1557338"/>
            <a:ext cx="3459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ИТАК, важные правила!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916238" y="1600200"/>
            <a:ext cx="5770562" cy="45259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481F67"/>
                </a:solidFill>
              </a:rPr>
              <a:t>«Уходя, гасите свет!» </a:t>
            </a:r>
          </a:p>
          <a:p>
            <a:pPr eaLnBrk="1" hangingPunct="1"/>
            <a:r>
              <a:rPr lang="ru-RU" altLang="ru-RU" b="1" smtClean="0">
                <a:solidFill>
                  <a:srgbClr val="481F67"/>
                </a:solidFill>
              </a:rPr>
              <a:t>«Берегите электричество!»</a:t>
            </a:r>
          </a:p>
          <a:p>
            <a:pPr eaLnBrk="1" hangingPunct="1"/>
            <a:r>
              <a:rPr lang="ru-RU" altLang="ru-RU" b="1" smtClean="0">
                <a:solidFill>
                  <a:srgbClr val="481F67"/>
                </a:solidFill>
              </a:rPr>
              <a:t>«Сделайте правильный выбор!»</a:t>
            </a:r>
          </a:p>
          <a:p>
            <a:pPr eaLnBrk="1" hangingPunct="1"/>
            <a:r>
              <a:rPr lang="ru-RU" altLang="ru-RU" b="1" smtClean="0">
                <a:solidFill>
                  <a:srgbClr val="481F67"/>
                </a:solidFill>
              </a:rPr>
              <a:t>«Не освещай пустые комнаты!»</a:t>
            </a:r>
          </a:p>
          <a:p>
            <a:pPr eaLnBrk="1" hangingPunct="1"/>
            <a:r>
              <a:rPr lang="ru-RU" altLang="ru-RU" b="1" smtClean="0">
                <a:solidFill>
                  <a:srgbClr val="481F67"/>
                </a:solidFill>
              </a:rPr>
              <a:t>«Не включай одновременно много электроприборов!»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1413" y="188913"/>
            <a:ext cx="8002587" cy="1008062"/>
          </a:xfrm>
        </p:spPr>
        <p:txBody>
          <a:bodyPr anchor="b"/>
          <a:lstStyle/>
          <a:p>
            <a:pPr eaLnBrk="1" hangingPunct="1"/>
            <a:r>
              <a:rPr lang="ru-RU" altLang="ru-RU" sz="4600" smtClean="0">
                <a:solidFill>
                  <a:srgbClr val="FFFF00"/>
                </a:solidFill>
              </a:rPr>
              <a:t>Что такое электричество?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1268413"/>
            <a:ext cx="6659562" cy="5040312"/>
          </a:xfrm>
        </p:spPr>
        <p:txBody>
          <a:bodyPr rtlCol="0">
            <a:normAutofit fontScale="92500" lnSpcReduction="10000"/>
          </a:bodyPr>
          <a:lstStyle/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Все взрослые детям твердят: «Ток – не шутка!»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А сами не могут прожить не минутки.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Плита не готовит, машина не шьет,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err="1" smtClean="0">
                <a:solidFill>
                  <a:srgbClr val="481F67"/>
                </a:solidFill>
                <a:latin typeface="Times New Roman" pitchFamily="18" charset="0"/>
              </a:rPr>
              <a:t>Стиралка</a:t>
            </a: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 уперлась – белье не дает.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Без тока не хочет работать утюг,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Электроприборы погасли все вдруг.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Смотрю, холодильник заплакал и сник,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И мясо, и куры пропали все вмиг.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1000" b="1" dirty="0" smtClean="0">
              <a:solidFill>
                <a:srgbClr val="481F67"/>
              </a:solidFill>
              <a:latin typeface="Times New Roman" pitchFamily="18" charset="0"/>
            </a:endParaRP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Люди, берегите электричество! Не тратьте его зря!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Ведь без электричества, поверьте,</a:t>
            </a:r>
          </a:p>
          <a:p>
            <a:pPr indent="9525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481F67"/>
                </a:solidFill>
                <a:latin typeface="Times New Roman" pitchFamily="18" charset="0"/>
              </a:rPr>
              <a:t>Нам никак нельзя!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МОЛНИЯ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700338" y="836613"/>
            <a:ext cx="6443662" cy="528955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Во время грозы среди туч вспыхивает ослепительный зигзаг молнии и грохочет гром (показывает картинку). </a:t>
            </a:r>
          </a:p>
          <a:p>
            <a:pPr eaLnBrk="1" hangingPunct="1"/>
            <a:r>
              <a:rPr lang="ru-RU" altLang="ru-RU" sz="2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А что же такое молния? </a:t>
            </a:r>
          </a:p>
          <a:p>
            <a:pPr eaLnBrk="1" hangingPunct="1"/>
            <a:r>
              <a:rPr lang="ru-RU" altLang="ru-RU" sz="2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Откуда она появляется?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smtClean="0">
              <a:latin typeface="Times New Roman" panose="02020603050405020304" pitchFamily="18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89363"/>
            <a:ext cx="24479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537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15288" cy="404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Осторожно, молния!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692150"/>
            <a:ext cx="4895850" cy="590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z="100" dirty="0" smtClean="0">
              <a:latin typeface="Times New Roman" pitchFamily="18" charset="0"/>
            </a:endParaRP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Молнию создаёт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электричество, которое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рождается в тучах.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Тёмная мрачная туча состоит из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капелек воды и кристалликов льда.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Они трутся друг о друга и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электризуются. А в результате этого трения возникает электрический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разряд огромной силы. 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Молния может поджечь и разрушить дома, постройки, уничтожить деревья.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16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28575"/>
            <a:ext cx="8229600" cy="84931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Электрический разряд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833938" y="1700213"/>
            <a:ext cx="4429125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481F67"/>
                </a:solidFill>
              </a:rPr>
              <a:t> </a:t>
            </a:r>
            <a:r>
              <a:rPr lang="ru-RU" altLang="ru-RU" sz="2400" b="1" dirty="0" smtClean="0">
                <a:solidFill>
                  <a:srgbClr val="481F67"/>
                </a:solidFill>
                <a:latin typeface="Times New Roman" pitchFamily="18" charset="0"/>
              </a:rPr>
              <a:t>А где ещё в окружающем нас мире можно наблюдать электрический разряд? Помните, мы наблюдали за кошкой? Кошку тоже можно назвать «электрическим» животным. Погладив её, иногда чувствуешь покалывание, слышишь тихий треск электрического разряда.</a:t>
            </a:r>
            <a:r>
              <a:rPr lang="ru-RU" altLang="ru-RU" sz="2400" b="1" dirty="0" smtClean="0">
                <a:solidFill>
                  <a:srgbClr val="481F67"/>
                </a:solidFill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3544" r="8357" b="21693"/>
          <a:stretch>
            <a:fillRect/>
          </a:stretch>
        </p:blipFill>
        <p:spPr bwMode="auto">
          <a:xfrm>
            <a:off x="250825" y="1125538"/>
            <a:ext cx="46069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30688"/>
            <a:ext cx="30972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525"/>
            <a:ext cx="8229600" cy="84931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Наш друг – электрический ток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08050"/>
            <a:ext cx="8355013" cy="5616575"/>
          </a:xfrm>
        </p:spPr>
        <p:txBody>
          <a:bodyPr/>
          <a:lstStyle/>
          <a:p>
            <a:pPr algn="r" eaLnBrk="1" hangingPunct="1"/>
            <a:r>
              <a:rPr lang="ru-RU" altLang="ru-RU" sz="1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То же явление мы наблюдаем зимой, расчёсывая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волосы, дети говорят «волосы электризуются»,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т.е. им передаётся разряд от окружающих предметов,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одежды.</a:t>
            </a:r>
          </a:p>
          <a:p>
            <a:pPr algn="r"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800" smtClean="0">
              <a:latin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А ещё электричество вырабатывают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некоторые рыбы: угорь, скат.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Охотясь, они поражают жертву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 электрическим разрядом</a:t>
            </a:r>
            <a:r>
              <a:rPr lang="ru-RU" altLang="ru-RU" sz="1800" smtClean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25193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33845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470275"/>
            <a:ext cx="2232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435475"/>
            <a:ext cx="27273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650875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600" dirty="0" smtClean="0"/>
              <a:t/>
            </a:r>
            <a:br>
              <a:rPr lang="ru-RU" altLang="ru-RU" sz="4600" dirty="0" smtClean="0"/>
            </a:br>
            <a:r>
              <a:rPr lang="ru-RU" altLang="ru-RU" sz="4600" dirty="0" smtClean="0"/>
              <a:t>                   </a:t>
            </a:r>
            <a:r>
              <a:rPr lang="ru-RU" alt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Наш друг – электрический ток  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052513"/>
            <a:ext cx="8208962" cy="5689600"/>
          </a:xfrm>
          <a:noFill/>
        </p:spPr>
        <p:txBody>
          <a:bodyPr/>
          <a:lstStyle/>
          <a:p>
            <a:pPr marL="0" indent="449263"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Живет с нами рядом наш друг и </a:t>
            </a: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помощник – электрический ток. </a:t>
            </a: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Никто не в силах при встрече пожать </a:t>
            </a: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ему руку для приветствия, на </a:t>
            </a: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«Здравствуй» он моргает огоньком. </a:t>
            </a: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Нам без тока было бы очень плохо. </a:t>
            </a: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endParaRPr lang="ru-RU" altLang="ru-RU" sz="2000" b="1" smtClean="0">
              <a:solidFill>
                <a:srgbClr val="481F67"/>
              </a:solidFill>
              <a:latin typeface="Times New Roman" panose="02020603050405020304" pitchFamily="18" charset="0"/>
            </a:endParaRP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endParaRPr lang="ru-RU" altLang="ru-RU" sz="2000" b="1" smtClean="0">
              <a:solidFill>
                <a:srgbClr val="481F67"/>
              </a:solidFill>
              <a:latin typeface="Times New Roman" panose="02020603050405020304" pitchFamily="18" charset="0"/>
            </a:endParaRPr>
          </a:p>
          <a:p>
            <a:pPr marL="0" indent="449263" algn="r" eaLnBrk="1" hangingPunct="1">
              <a:buFont typeface="Wingdings" panose="05000000000000000000" pitchFamily="2" charset="2"/>
              <a:buNone/>
            </a:pPr>
            <a:r>
              <a:rPr lang="ru-RU" altLang="ru-RU" sz="2000" b="1" i="1" smtClean="0">
                <a:solidFill>
                  <a:srgbClr val="481F67"/>
                </a:solidFill>
                <a:latin typeface="Times New Roman" panose="02020603050405020304" pitchFamily="18" charset="0"/>
              </a:rPr>
              <a:t>Электрический ток</a:t>
            </a: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449263" algn="ct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всем помогает: маме стирать в стиральной машине, папе, с помощью электроинструмента, сделать небольшой ремонт. От тока включается и работает компьютер и телевизор. Если вдруг всей семье захотелось отдохнуть за чашкой чая – очень быстро согревается вода в электрочайнике. В холодильнике долго остаются свежими продукты. А как бы мы жили без света?! Наша жизнь была бы скучной и темной. Спасибо тебе, незаметный друг!</a:t>
            </a: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1925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9638"/>
          </a:xfrm>
        </p:spPr>
        <p:txBody>
          <a:bodyPr anchor="b"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Выключатель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7175" y="333375"/>
            <a:ext cx="5076825" cy="5753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</a:rPr>
              <a:t>      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rgbClr val="481F67"/>
                </a:solidFill>
                <a:latin typeface="Times New Roman" panose="02020603050405020304" pitchFamily="18" charset="0"/>
              </a:rPr>
              <a:t>Жил-был Выключатель. Он помогал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rgbClr val="481F67"/>
                </a:solidFill>
                <a:latin typeface="Times New Roman" panose="02020603050405020304" pitchFamily="18" charset="0"/>
              </a:rPr>
              <a:t>людям выключать и зажигать свет.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rgbClr val="481F67"/>
                </a:solidFill>
                <a:latin typeface="Times New Roman" panose="02020603050405020304" pitchFamily="18" charset="0"/>
              </a:rPr>
              <a:t>Люди привыкли к нему и перестали его замечать. За то, что люди сильно хлопали по кнопкам, Выключатель обиделся и перестал включать свет. Всем стало темно и страшно и тогда все поняли, какой он важный и попросили у него прощения. Его Величество Выключатель был добрый и долго не мог злиться – он простил людей и опять начал работать. Всем стало светло и радостно!  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481F67"/>
                </a:solidFill>
                <a:latin typeface="Times New Roman" panose="02020603050405020304" pitchFamily="18" charset="0"/>
              </a:rPr>
              <a:t>ДАВАЙТЕ БУДЕМ БЕРЕЧЬ ЭЛЕКТРИЧЕСКИЕ ПРИБОРЫ!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28082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3527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1433</Words>
  <Application>Microsoft Office PowerPoint</Application>
  <PresentationFormat>Экран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Calibri</vt:lpstr>
      <vt:lpstr>Wingdings</vt:lpstr>
      <vt:lpstr>Bookman Old Style</vt:lpstr>
      <vt:lpstr>Тема Office</vt:lpstr>
      <vt:lpstr>Как научиться беречь     электричество? </vt:lpstr>
      <vt:lpstr>Презентация PowerPoint</vt:lpstr>
      <vt:lpstr>Что такое электричество?</vt:lpstr>
      <vt:lpstr>МОЛНИЯ</vt:lpstr>
      <vt:lpstr> Осторожно, молния!</vt:lpstr>
      <vt:lpstr>Электрический разряд</vt:lpstr>
      <vt:lpstr>Наш друг – электрический ток</vt:lpstr>
      <vt:lpstr>                    Наш друг – электрический ток  </vt:lpstr>
      <vt:lpstr>Выключатель</vt:lpstr>
      <vt:lpstr>История лампочки</vt:lpstr>
      <vt:lpstr>История лампочки</vt:lpstr>
      <vt:lpstr>История лампочки</vt:lpstr>
      <vt:lpstr>История лампочки</vt:lpstr>
      <vt:lpstr>Здравствуй, лампочка!</vt:lpstr>
      <vt:lpstr>Электрическая лампочка </vt:lpstr>
      <vt:lpstr>Игра «Закончи предложение»</vt:lpstr>
      <vt:lpstr>Игра «Где живет Лампочка?»</vt:lpstr>
      <vt:lpstr>Энергосберегающие лампы </vt:lpstr>
      <vt:lpstr> </vt:lpstr>
      <vt:lpstr>Презентация PowerPoint</vt:lpstr>
      <vt:lpstr>Правила безопасности </vt:lpstr>
      <vt:lpstr>  Его Величество - электричество!</vt:lpstr>
      <vt:lpstr>             Береги электричество!</vt:lpstr>
      <vt:lpstr>Как сберечь электричество?</vt:lpstr>
      <vt:lpstr>                  ИТАК, важные правила!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организовать родительское собрание в ДОУ?</dc:title>
  <dc:creator>Илья</dc:creator>
  <cp:lastModifiedBy>User</cp:lastModifiedBy>
  <cp:revision>63</cp:revision>
  <cp:lastPrinted>2013-03-21T04:39:09Z</cp:lastPrinted>
  <dcterms:created xsi:type="dcterms:W3CDTF">2010-10-23T14:22:38Z</dcterms:created>
  <dcterms:modified xsi:type="dcterms:W3CDTF">2017-10-16T06:28:12Z</dcterms:modified>
</cp:coreProperties>
</file>