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6" r:id="rId19"/>
    <p:sldId id="268" r:id="rId20"/>
    <p:sldId id="271" r:id="rId21"/>
    <p:sldId id="272" r:id="rId22"/>
    <p:sldId id="27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1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 custScaleX="149488" custScaleY="10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ScaleX="144015" custScaleY="100159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932B9-F109-46BF-AFAA-980C40269D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DF98D-B9B6-4B3E-8A90-7B83FB4390B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«Физическое развитие»</a:t>
          </a:r>
          <a:endParaRPr lang="ru-RU" dirty="0"/>
        </a:p>
      </dgm:t>
    </dgm:pt>
    <dgm:pt modelId="{07814ED3-B0CB-4040-96A1-4618C5AE2392}" type="parTrans" cxnId="{9CBA31A0-D1EA-4049-9DC7-30160CA47595}">
      <dgm:prSet/>
      <dgm:spPr/>
      <dgm:t>
        <a:bodyPr/>
        <a:lstStyle/>
        <a:p>
          <a:endParaRPr lang="ru-RU"/>
        </a:p>
      </dgm:t>
    </dgm:pt>
    <dgm:pt modelId="{11F3DEB7-A001-4AFB-8C4E-067336DCA188}" type="sibTrans" cxnId="{9CBA31A0-D1EA-4049-9DC7-30160CA47595}">
      <dgm:prSet/>
      <dgm:spPr/>
      <dgm:t>
        <a:bodyPr/>
        <a:lstStyle/>
        <a:p>
          <a:endParaRPr lang="ru-RU"/>
        </a:p>
      </dgm:t>
    </dgm:pt>
    <dgm:pt modelId="{00848E81-8793-441E-9C9D-E39990D2A81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«Социально – коммуникативное развитие»</a:t>
          </a:r>
          <a:endParaRPr lang="ru-RU" dirty="0"/>
        </a:p>
      </dgm:t>
    </dgm:pt>
    <dgm:pt modelId="{19721E80-4780-42D5-B491-322E75BC1262}" type="parTrans" cxnId="{2B09F3EC-C4E9-4FE9-9E41-6127CCDE21AA}">
      <dgm:prSet/>
      <dgm:spPr/>
      <dgm:t>
        <a:bodyPr/>
        <a:lstStyle/>
        <a:p>
          <a:endParaRPr lang="ru-RU"/>
        </a:p>
      </dgm:t>
    </dgm:pt>
    <dgm:pt modelId="{201EF072-35D6-4644-8F19-302FC61122B9}" type="sibTrans" cxnId="{2B09F3EC-C4E9-4FE9-9E41-6127CCDE21AA}">
      <dgm:prSet/>
      <dgm:spPr/>
      <dgm:t>
        <a:bodyPr/>
        <a:lstStyle/>
        <a:p>
          <a:endParaRPr lang="ru-RU"/>
        </a:p>
      </dgm:t>
    </dgm:pt>
    <dgm:pt modelId="{468FD3FB-D180-461D-80F7-D75DC70609A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«Познавательное развитие» </a:t>
          </a:r>
          <a:endParaRPr lang="ru-RU" dirty="0"/>
        </a:p>
      </dgm:t>
    </dgm:pt>
    <dgm:pt modelId="{E624F089-DF02-490A-9F48-21FB4A6422AC}" type="parTrans" cxnId="{3EAC5AAA-7816-43F7-A0F4-7EF7067423C0}">
      <dgm:prSet/>
      <dgm:spPr/>
      <dgm:t>
        <a:bodyPr/>
        <a:lstStyle/>
        <a:p>
          <a:endParaRPr lang="ru-RU"/>
        </a:p>
      </dgm:t>
    </dgm:pt>
    <dgm:pt modelId="{492B8FB1-7379-47C3-A676-A6F05B0AAEE2}" type="sibTrans" cxnId="{3EAC5AAA-7816-43F7-A0F4-7EF7067423C0}">
      <dgm:prSet/>
      <dgm:spPr/>
      <dgm:t>
        <a:bodyPr/>
        <a:lstStyle/>
        <a:p>
          <a:endParaRPr lang="ru-RU"/>
        </a:p>
      </dgm:t>
    </dgm:pt>
    <dgm:pt modelId="{0F67008E-CE0B-459C-85CD-032693D6363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«Речевое развитие»</a:t>
          </a:r>
          <a:endParaRPr lang="ru-RU" dirty="0"/>
        </a:p>
      </dgm:t>
    </dgm:pt>
    <dgm:pt modelId="{72ADEF25-63F1-41EC-BB99-A8C3086B9537}" type="parTrans" cxnId="{3339F8EA-B1D9-43A8-83EB-0D8F603AD557}">
      <dgm:prSet/>
      <dgm:spPr/>
      <dgm:t>
        <a:bodyPr/>
        <a:lstStyle/>
        <a:p>
          <a:endParaRPr lang="ru-RU"/>
        </a:p>
      </dgm:t>
    </dgm:pt>
    <dgm:pt modelId="{24ED3D98-A61F-4566-BD7A-02F893D23BAA}" type="sibTrans" cxnId="{3339F8EA-B1D9-43A8-83EB-0D8F603AD557}">
      <dgm:prSet/>
      <dgm:spPr/>
      <dgm:t>
        <a:bodyPr/>
        <a:lstStyle/>
        <a:p>
          <a:endParaRPr lang="ru-RU"/>
        </a:p>
      </dgm:t>
    </dgm:pt>
    <dgm:pt modelId="{7675EE70-4180-4D07-A104-EED962EB19E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«Художественно – эстетическое развитие»</a:t>
          </a:r>
          <a:endParaRPr lang="ru-RU" dirty="0"/>
        </a:p>
      </dgm:t>
    </dgm:pt>
    <dgm:pt modelId="{27F482D6-889B-4C68-9009-238D7215A001}" type="parTrans" cxnId="{F49042FD-D7BF-4A11-AD66-70A011B31F84}">
      <dgm:prSet/>
      <dgm:spPr/>
      <dgm:t>
        <a:bodyPr/>
        <a:lstStyle/>
        <a:p>
          <a:endParaRPr lang="ru-RU"/>
        </a:p>
      </dgm:t>
    </dgm:pt>
    <dgm:pt modelId="{C43F5F14-C533-4E29-9CF7-8EA70BEFBA1D}" type="sibTrans" cxnId="{F49042FD-D7BF-4A11-AD66-70A011B31F84}">
      <dgm:prSet/>
      <dgm:spPr/>
      <dgm:t>
        <a:bodyPr/>
        <a:lstStyle/>
        <a:p>
          <a:endParaRPr lang="ru-RU"/>
        </a:p>
      </dgm:t>
    </dgm:pt>
    <dgm:pt modelId="{3EC1011E-A982-41BF-ACF6-29C952CC04AB}" type="pres">
      <dgm:prSet presAssocID="{DB1932B9-F109-46BF-AFAA-980C40269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CCD15-5B0E-4579-8101-3E0D4DBB1994}" type="pres">
      <dgm:prSet presAssocID="{A4EDF98D-B9B6-4B3E-8A90-7B83FB4390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60C7-68B5-413A-B26E-756A10E424CD}" type="pres">
      <dgm:prSet presAssocID="{11F3DEB7-A001-4AFB-8C4E-067336DCA188}" presName="sibTrans" presStyleCnt="0"/>
      <dgm:spPr/>
    </dgm:pt>
    <dgm:pt modelId="{C37ACD70-DB16-49C8-AA67-CB4740F27D01}" type="pres">
      <dgm:prSet presAssocID="{00848E81-8793-441E-9C9D-E39990D2A8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4CE9-E0EA-4734-8045-A440CE3A41D8}" type="pres">
      <dgm:prSet presAssocID="{201EF072-35D6-4644-8F19-302FC61122B9}" presName="sibTrans" presStyleCnt="0"/>
      <dgm:spPr/>
    </dgm:pt>
    <dgm:pt modelId="{F5D6FB05-7BF7-4789-8BDD-1A37094CC9F2}" type="pres">
      <dgm:prSet presAssocID="{468FD3FB-D180-461D-80F7-D75DC70609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A27EC-9F66-43C2-BF3A-C85D04FA9BA6}" type="pres">
      <dgm:prSet presAssocID="{492B8FB1-7379-47C3-A676-A6F05B0AAEE2}" presName="sibTrans" presStyleCnt="0"/>
      <dgm:spPr/>
    </dgm:pt>
    <dgm:pt modelId="{6B21A875-6B79-4096-A8AA-7B29C8168E10}" type="pres">
      <dgm:prSet presAssocID="{0F67008E-CE0B-459C-85CD-032693D636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E53DD-C049-4376-BABE-AD839487A711}" type="pres">
      <dgm:prSet presAssocID="{24ED3D98-A61F-4566-BD7A-02F893D23BAA}" presName="sibTrans" presStyleCnt="0"/>
      <dgm:spPr/>
    </dgm:pt>
    <dgm:pt modelId="{20726B89-927C-41BA-BF1B-407B96473346}" type="pres">
      <dgm:prSet presAssocID="{7675EE70-4180-4D07-A104-EED962EB1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9F3EC-C4E9-4FE9-9E41-6127CCDE21AA}" srcId="{DB1932B9-F109-46BF-AFAA-980C40269DD5}" destId="{00848E81-8793-441E-9C9D-E39990D2A819}" srcOrd="1" destOrd="0" parTransId="{19721E80-4780-42D5-B491-322E75BC1262}" sibTransId="{201EF072-35D6-4644-8F19-302FC61122B9}"/>
    <dgm:cxn modelId="{1E433F64-6331-47EB-979F-61255DA55843}" type="presOf" srcId="{A4EDF98D-B9B6-4B3E-8A90-7B83FB4390BE}" destId="{AC2CCD15-5B0E-4579-8101-3E0D4DBB1994}" srcOrd="0" destOrd="0" presId="urn:microsoft.com/office/officeart/2005/8/layout/default"/>
    <dgm:cxn modelId="{05F4B724-87B0-4ADA-832D-63A90CFFCB66}" type="presOf" srcId="{DB1932B9-F109-46BF-AFAA-980C40269DD5}" destId="{3EC1011E-A982-41BF-ACF6-29C952CC04AB}" srcOrd="0" destOrd="0" presId="urn:microsoft.com/office/officeart/2005/8/layout/default"/>
    <dgm:cxn modelId="{3EAC5AAA-7816-43F7-A0F4-7EF7067423C0}" srcId="{DB1932B9-F109-46BF-AFAA-980C40269DD5}" destId="{468FD3FB-D180-461D-80F7-D75DC70609AA}" srcOrd="2" destOrd="0" parTransId="{E624F089-DF02-490A-9F48-21FB4A6422AC}" sibTransId="{492B8FB1-7379-47C3-A676-A6F05B0AAEE2}"/>
    <dgm:cxn modelId="{BC5D82D6-34C4-4FEA-8C11-0179CF63A603}" type="presOf" srcId="{468FD3FB-D180-461D-80F7-D75DC70609AA}" destId="{F5D6FB05-7BF7-4789-8BDD-1A37094CC9F2}" srcOrd="0" destOrd="0" presId="urn:microsoft.com/office/officeart/2005/8/layout/default"/>
    <dgm:cxn modelId="{162F06F5-D37C-47FE-9317-BA61E5E1C1D0}" type="presOf" srcId="{0F67008E-CE0B-459C-85CD-032693D6363B}" destId="{6B21A875-6B79-4096-A8AA-7B29C8168E10}" srcOrd="0" destOrd="0" presId="urn:microsoft.com/office/officeart/2005/8/layout/default"/>
    <dgm:cxn modelId="{9CBA31A0-D1EA-4049-9DC7-30160CA47595}" srcId="{DB1932B9-F109-46BF-AFAA-980C40269DD5}" destId="{A4EDF98D-B9B6-4B3E-8A90-7B83FB4390BE}" srcOrd="0" destOrd="0" parTransId="{07814ED3-B0CB-4040-96A1-4618C5AE2392}" sibTransId="{11F3DEB7-A001-4AFB-8C4E-067336DCA188}"/>
    <dgm:cxn modelId="{3339F8EA-B1D9-43A8-83EB-0D8F603AD557}" srcId="{DB1932B9-F109-46BF-AFAA-980C40269DD5}" destId="{0F67008E-CE0B-459C-85CD-032693D6363B}" srcOrd="3" destOrd="0" parTransId="{72ADEF25-63F1-41EC-BB99-A8C3086B9537}" sibTransId="{24ED3D98-A61F-4566-BD7A-02F893D23BAA}"/>
    <dgm:cxn modelId="{F49042FD-D7BF-4A11-AD66-70A011B31F84}" srcId="{DB1932B9-F109-46BF-AFAA-980C40269DD5}" destId="{7675EE70-4180-4D07-A104-EED962EB19E7}" srcOrd="4" destOrd="0" parTransId="{27F482D6-889B-4C68-9009-238D7215A001}" sibTransId="{C43F5F14-C533-4E29-9CF7-8EA70BEFBA1D}"/>
    <dgm:cxn modelId="{2DA47134-E962-4732-9032-3A9B30292F38}" type="presOf" srcId="{7675EE70-4180-4D07-A104-EED962EB19E7}" destId="{20726B89-927C-41BA-BF1B-407B96473346}" srcOrd="0" destOrd="0" presId="urn:microsoft.com/office/officeart/2005/8/layout/default"/>
    <dgm:cxn modelId="{85977457-B856-45FC-BB01-44833D899ACA}" type="presOf" srcId="{00848E81-8793-441E-9C9D-E39990D2A819}" destId="{C37ACD70-DB16-49C8-AA67-CB4740F27D01}" srcOrd="0" destOrd="0" presId="urn:microsoft.com/office/officeart/2005/8/layout/default"/>
    <dgm:cxn modelId="{3E821EE7-4DE6-4F41-97C0-A62E551BE7CB}" type="presParOf" srcId="{3EC1011E-A982-41BF-ACF6-29C952CC04AB}" destId="{AC2CCD15-5B0E-4579-8101-3E0D4DBB1994}" srcOrd="0" destOrd="0" presId="urn:microsoft.com/office/officeart/2005/8/layout/default"/>
    <dgm:cxn modelId="{2F26DA38-C3F8-471D-87DF-97DAEB7DD973}" type="presParOf" srcId="{3EC1011E-A982-41BF-ACF6-29C952CC04AB}" destId="{5D5B60C7-68B5-413A-B26E-756A10E424CD}" srcOrd="1" destOrd="0" presId="urn:microsoft.com/office/officeart/2005/8/layout/default"/>
    <dgm:cxn modelId="{77F394AF-B54F-4016-8304-B2E68A85B4D6}" type="presParOf" srcId="{3EC1011E-A982-41BF-ACF6-29C952CC04AB}" destId="{C37ACD70-DB16-49C8-AA67-CB4740F27D01}" srcOrd="2" destOrd="0" presId="urn:microsoft.com/office/officeart/2005/8/layout/default"/>
    <dgm:cxn modelId="{E66D0E9D-FCD2-47DE-A5D7-E4CBC046AAEC}" type="presParOf" srcId="{3EC1011E-A982-41BF-ACF6-29C952CC04AB}" destId="{758E4CE9-E0EA-4734-8045-A440CE3A41D8}" srcOrd="3" destOrd="0" presId="urn:microsoft.com/office/officeart/2005/8/layout/default"/>
    <dgm:cxn modelId="{895E4915-EA94-439B-B6EA-7F8BD0A064AC}" type="presParOf" srcId="{3EC1011E-A982-41BF-ACF6-29C952CC04AB}" destId="{F5D6FB05-7BF7-4789-8BDD-1A37094CC9F2}" srcOrd="4" destOrd="0" presId="urn:microsoft.com/office/officeart/2005/8/layout/default"/>
    <dgm:cxn modelId="{6DE89960-B6BE-4632-BBB7-A29E02AEA4E7}" type="presParOf" srcId="{3EC1011E-A982-41BF-ACF6-29C952CC04AB}" destId="{BAEA27EC-9F66-43C2-BF3A-C85D04FA9BA6}" srcOrd="5" destOrd="0" presId="urn:microsoft.com/office/officeart/2005/8/layout/default"/>
    <dgm:cxn modelId="{9669D454-9070-4470-9CB6-3FF47ABAFD38}" type="presParOf" srcId="{3EC1011E-A982-41BF-ACF6-29C952CC04AB}" destId="{6B21A875-6B79-4096-A8AA-7B29C8168E10}" srcOrd="6" destOrd="0" presId="urn:microsoft.com/office/officeart/2005/8/layout/default"/>
    <dgm:cxn modelId="{7CA947A6-83FF-43DD-8346-50E029A5FB58}" type="presParOf" srcId="{3EC1011E-A982-41BF-ACF6-29C952CC04AB}" destId="{9D6E53DD-C049-4376-BABE-AD839487A711}" srcOrd="7" destOrd="0" presId="urn:microsoft.com/office/officeart/2005/8/layout/default"/>
    <dgm:cxn modelId="{645DB383-7FF6-4C69-B2AD-1CAAEBCB0409}" type="presParOf" srcId="{3EC1011E-A982-41BF-ACF6-29C952CC04AB}" destId="{20726B89-927C-41BA-BF1B-407B96473346}" srcOrd="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-770295" y="105527"/>
          <a:ext cx="4930029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127" y="524612"/>
        <a:ext cx="2725128" cy="2465015"/>
      </dsp:txXfrm>
    </dsp:sp>
    <dsp:sp modelId="{0C9F5B0F-6C7A-4AFB-AE83-31D9C80B3F25}">
      <dsp:nvSpPr>
        <dsp:cNvPr id="0" name=""/>
        <dsp:cNvSpPr/>
      </dsp:nvSpPr>
      <dsp:spPr>
        <a:xfrm rot="5400000">
          <a:off x="2749780" y="105527"/>
          <a:ext cx="4749532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4051011" y="569737"/>
        <a:ext cx="2725128" cy="2374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CCD15-5B0E-4579-8101-3E0D4DBB1994}">
      <dsp:nvSpPr>
        <dsp:cNvPr id="0" name=""/>
        <dsp:cNvSpPr/>
      </dsp:nvSpPr>
      <dsp:spPr>
        <a:xfrm>
          <a:off x="0" y="306356"/>
          <a:ext cx="2390713" cy="14344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«Физическое развитие»</a:t>
          </a:r>
          <a:endParaRPr lang="ru-RU" sz="2100" kern="1200" dirty="0"/>
        </a:p>
      </dsp:txBody>
      <dsp:txXfrm>
        <a:off x="0" y="306356"/>
        <a:ext cx="2390713" cy="1434428"/>
      </dsp:txXfrm>
    </dsp:sp>
    <dsp:sp modelId="{C37ACD70-DB16-49C8-AA67-CB4740F27D01}">
      <dsp:nvSpPr>
        <dsp:cNvPr id="0" name=""/>
        <dsp:cNvSpPr/>
      </dsp:nvSpPr>
      <dsp:spPr>
        <a:xfrm>
          <a:off x="2629785" y="306356"/>
          <a:ext cx="2390713" cy="14344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«Социально – коммуникативное развитие»</a:t>
          </a:r>
          <a:endParaRPr lang="ru-RU" sz="2100" kern="1200" dirty="0"/>
        </a:p>
      </dsp:txBody>
      <dsp:txXfrm>
        <a:off x="2629785" y="306356"/>
        <a:ext cx="2390713" cy="1434428"/>
      </dsp:txXfrm>
    </dsp:sp>
    <dsp:sp modelId="{F5D6FB05-7BF7-4789-8BDD-1A37094CC9F2}">
      <dsp:nvSpPr>
        <dsp:cNvPr id="0" name=""/>
        <dsp:cNvSpPr/>
      </dsp:nvSpPr>
      <dsp:spPr>
        <a:xfrm>
          <a:off x="5259570" y="306356"/>
          <a:ext cx="2390713" cy="14344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«Познавательное развитие» </a:t>
          </a:r>
          <a:endParaRPr lang="ru-RU" sz="2100" kern="1200" dirty="0"/>
        </a:p>
      </dsp:txBody>
      <dsp:txXfrm>
        <a:off x="5259570" y="306356"/>
        <a:ext cx="2390713" cy="1434428"/>
      </dsp:txXfrm>
    </dsp:sp>
    <dsp:sp modelId="{6B21A875-6B79-4096-A8AA-7B29C8168E10}">
      <dsp:nvSpPr>
        <dsp:cNvPr id="0" name=""/>
        <dsp:cNvSpPr/>
      </dsp:nvSpPr>
      <dsp:spPr>
        <a:xfrm>
          <a:off x="1314892" y="1979856"/>
          <a:ext cx="2390713" cy="14344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«Речевое развитие»</a:t>
          </a:r>
          <a:endParaRPr lang="ru-RU" sz="2100" kern="1200" dirty="0"/>
        </a:p>
      </dsp:txBody>
      <dsp:txXfrm>
        <a:off x="1314892" y="1979856"/>
        <a:ext cx="2390713" cy="1434428"/>
      </dsp:txXfrm>
    </dsp:sp>
    <dsp:sp modelId="{20726B89-927C-41BA-BF1B-407B96473346}">
      <dsp:nvSpPr>
        <dsp:cNvPr id="0" name=""/>
        <dsp:cNvSpPr/>
      </dsp:nvSpPr>
      <dsp:spPr>
        <a:xfrm>
          <a:off x="3944677" y="1979856"/>
          <a:ext cx="2390713" cy="143442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«Художественно – эстетическое развитие»</a:t>
          </a:r>
          <a:endParaRPr lang="ru-RU" sz="2100" kern="1200" dirty="0"/>
        </a:p>
      </dsp:txBody>
      <dsp:txXfrm>
        <a:off x="3944677" y="1979856"/>
        <a:ext cx="2390713" cy="143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3.pdf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iro23.ru/wp-content/uploads/2023/06/2-3-&#1075;&#1086;&#1076;&#1072;-3.pdf" TargetMode="External"/><Relationship Id="rId7" Type="http://schemas.openxmlformats.org/officeDocument/2006/relationships/hyperlink" Target="https://iro23.ru/wp-content/uploads/2023/06/6-7-&#1083;&#1077;&#1090;-3.pdf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iro23.ru/wp-content/uploads/2023/06/1-2-&#1075;&#1086;&#1076;&#1072;-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3.pdf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iro23.ru/wp-content/uploads/2023/06/4-5-&#1083;&#1077;&#1090;-3.pdf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iro23.ru/wp-content/uploads/2023/06/3-4-&#1075;&#1086;&#1076;&#1072;-3.pdf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1.pdf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iro23.ru/wp-content/uploads/2023/06/2-3-&#1075;&#1086;&#1076;&#1072;-1.pdf" TargetMode="External"/><Relationship Id="rId7" Type="http://schemas.openxmlformats.org/officeDocument/2006/relationships/hyperlink" Target="https://iro23.ru/wp-content/uploads/2023/06/6-7-&#1083;&#1077;&#1090;-1.pdf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s://iro23.ru/?page_id=450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1.pdf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iro23.ru/wp-content/uploads/2023/06/4-5-&#1083;&#1077;&#1090;-1.pdf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s://iro23.ru/wp-content/uploads/2023/06/3-4-&#1075;&#1086;&#1076;&#1072;-1.pdf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2.pdf" TargetMode="External"/><Relationship Id="rId13" Type="http://schemas.openxmlformats.org/officeDocument/2006/relationships/image" Target="../media/image25.png"/><Relationship Id="rId3" Type="http://schemas.openxmlformats.org/officeDocument/2006/relationships/hyperlink" Target="https://iro23.ru/wp-content/uploads/2023/06/2-3-&#1075;&#1086;&#1076;&#1072;-2.pdf" TargetMode="External"/><Relationship Id="rId7" Type="http://schemas.openxmlformats.org/officeDocument/2006/relationships/hyperlink" Target="https://iro23.ru/wp-content/uploads/2023/06/6-7-&#1083;&#1077;&#1090;-2.pdf" TargetMode="External"/><Relationship Id="rId12" Type="http://schemas.openxmlformats.org/officeDocument/2006/relationships/image" Target="../media/image24.png"/><Relationship Id="rId2" Type="http://schemas.openxmlformats.org/officeDocument/2006/relationships/hyperlink" Target="https://iro23.ru/wp-content/uploads/2023/06/1-2-&#1075;&#1086;&#1076;&#1072;-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2.pdf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iro23.ru/wp-content/uploads/2023/06/4-5-&#1083;&#1077;&#1090;-2.pdf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iro23.ru/wp-content/uploads/2023/06/3-4-&#1075;&#1086;&#1076;&#1072;-2.pdf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6.pdf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s://iro23.ru/wp-content/uploads/2023/06/2-3-&#1075;&#1086;&#1076;&#1072;-5.pdf" TargetMode="External"/><Relationship Id="rId7" Type="http://schemas.openxmlformats.org/officeDocument/2006/relationships/hyperlink" Target="https://iro23.ru/wp-content/uploads/2023/06/6-7-&#1083;&#1077;&#1090;-6.pdf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iro23.ru/wp-content/uploads/2023/06/1-2-&#1075;&#1086;&#1076;&#1072;-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5.pdf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iro23.ru/wp-content/uploads/2023/06/4-5-&#1083;&#1077;&#1090;-5.pdf" TargetMode="Externa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hyperlink" Target="https://iro23.ru/wp-content/uploads/2023/06/3-4-&#1075;&#1086;&#1076;&#1072;-5.pdf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ro23.ru/wp-content/uploads/2023/06/&#1047;&#1072;&#1076;&#1072;&#1095;&#1080;-&#1074;&#1086;&#1089;&#1087;&#1080;&#1090;&#1072;&#1085;&#1080;&#1103;-5.pdf" TargetMode="External"/><Relationship Id="rId13" Type="http://schemas.openxmlformats.org/officeDocument/2006/relationships/image" Target="../media/image39.png"/><Relationship Id="rId3" Type="http://schemas.openxmlformats.org/officeDocument/2006/relationships/hyperlink" Target="https://iro23.ru/wp-content/uploads/2023/06/2-3-&#1075;&#1086;&#1076;&#1072;-4.pdf" TargetMode="External"/><Relationship Id="rId7" Type="http://schemas.openxmlformats.org/officeDocument/2006/relationships/hyperlink" Target="https://iro23.ru/wp-content/uploads/2023/06/6-7-&#1083;&#1077;&#1090;-5.pdf" TargetMode="External"/><Relationship Id="rId12" Type="http://schemas.openxmlformats.org/officeDocument/2006/relationships/image" Target="../media/image38.png"/><Relationship Id="rId2" Type="http://schemas.openxmlformats.org/officeDocument/2006/relationships/hyperlink" Target="https://iro23.ru/wp-content/uploads/2023/06/1-2-&#1075;&#1086;&#1076;&#1072;-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5-6-&#1083;&#1077;&#1090;-4.pdf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iro23.ru/wp-content/uploads/2023/06/4-5-&#1083;&#1077;&#1090;-4.pdf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hyperlink" Target="https://iro23.ru/wp-content/uploads/2023/06/3-4-&#1075;&#1086;&#1076;&#1072;-4.pdf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iro23.ru/wp-content/uploads/2023/06/&#1087;&#1083;&#1072;&#1085;.&#1088;&#1077;&#1079;._-&#1082;-4-&#1075;&#1086;&#1076;&#1072;&#1084;.pdf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iro23.ru/wp-content/uploads/2023/06/&#1087;&#1083;&#1072;&#1085;.&#1088;&#1077;&#1079;._-&#1082;-3-&#1075;&#1086;&#1076;&#1072;&#1084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23.ru/wp-content/uploads/2023/06/&#1087;&#1083;&#1072;&#1085;.&#1088;&#1077;&#1079;._-&#1085;&#1072;-&#1101;&#1090;&#1072;&#1087;&#1077;-&#1079;&#1072;&#1074;&#1077;&#1088;&#1096;&#1077;&#1085;&#1080;&#1103;-.pdf" TargetMode="External"/><Relationship Id="rId11" Type="http://schemas.openxmlformats.org/officeDocument/2006/relationships/image" Target="../media/image46.png"/><Relationship Id="rId5" Type="http://schemas.openxmlformats.org/officeDocument/2006/relationships/hyperlink" Target="https://iro23.ru/wp-content/uploads/2023/06/&#1087;&#1083;&#1072;&#1085;.&#1088;&#1077;&#1079;._-&#1082;-6-&#1075;&#1086;&#1076;&#1072;&#1084;-.pdf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s://iro23.ru/wp-content/uploads/2023/06/&#1087;&#1083;&#1072;&#1085;.&#1088;&#1077;&#1079;._-&#1082;-5-&#1075;&#1086;&#1076;&#1072;&#1084;-.pdf" TargetMode="External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1779588"/>
          </a:xfrm>
          <a:effectLst/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МБДОУ детского сада №1 «Сказка» (ОП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157179" y="333377"/>
            <a:ext cx="7048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«Сказка» г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85493" y="6165850"/>
            <a:ext cx="1792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Данилов.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5738713"/>
              </p:ext>
            </p:extLst>
          </p:nvPr>
        </p:nvGraphicFramePr>
        <p:xfrm>
          <a:off x="747423" y="1757807"/>
          <a:ext cx="7650284" cy="372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6207" y="749963"/>
            <a:ext cx="72038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Направления обучения и </a:t>
            </a:r>
            <a:r>
              <a:rPr lang="ru-RU" sz="3200" dirty="0" smtClean="0"/>
              <a:t>воспитания образовательные </a:t>
            </a:r>
            <a:r>
              <a:rPr lang="ru-RU" sz="3200" dirty="0"/>
              <a:t>области: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82879" y="144999"/>
            <a:ext cx="2504660" cy="2431818"/>
            <a:chOff x="-63633" y="-1"/>
            <a:chExt cx="1798399" cy="15150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63633" y="78091"/>
              <a:ext cx="1741306" cy="12830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-63633" y="-1"/>
              <a:ext cx="1798399" cy="151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Задачи и </a:t>
              </a:r>
              <a:r>
                <a:rPr lang="ru-RU" sz="2000" dirty="0" smtClean="0"/>
                <a:t>содержание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«</a:t>
              </a:r>
              <a:r>
                <a:rPr lang="ru-RU" sz="2000" dirty="0"/>
                <a:t>Социально </a:t>
              </a:r>
              <a:r>
                <a:rPr lang="ru-RU" sz="2000" kern="1200" dirty="0" smtClean="0"/>
                <a:t>– коммуникативное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 развитие»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96274"/>
              </p:ext>
            </p:extLst>
          </p:nvPr>
        </p:nvGraphicFramePr>
        <p:xfrm>
          <a:off x="2727299" y="144999"/>
          <a:ext cx="5390983" cy="6430730"/>
        </p:xfrm>
        <a:graphic>
          <a:graphicData uri="http://schemas.openxmlformats.org/drawingml/2006/table">
            <a:tbl>
              <a:tblPr firstRow="1" firstCol="1" bandRow="1"/>
              <a:tblGrid>
                <a:gridCol w="970058"/>
                <a:gridCol w="1884459"/>
                <a:gridCol w="2536466"/>
              </a:tblGrid>
              <a:tr h="458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18.2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года/группа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18.3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18.4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18.5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18.6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18.7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18.8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455" marR="40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02" y="630139"/>
            <a:ext cx="698392" cy="69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1" y="1409238"/>
            <a:ext cx="696002" cy="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94" y="2231267"/>
            <a:ext cx="691100" cy="6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36" y="2992395"/>
            <a:ext cx="696002" cy="69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96" y="3899370"/>
            <a:ext cx="675198" cy="6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41" y="4726165"/>
            <a:ext cx="693870" cy="6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46" y="5788072"/>
            <a:ext cx="654991" cy="65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2512" y="279342"/>
            <a:ext cx="2390713" cy="1434428"/>
            <a:chOff x="5259570" y="306356"/>
            <a:chExt cx="2390713" cy="14344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259570" y="306356"/>
              <a:ext cx="2390713" cy="14344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259570" y="306356"/>
              <a:ext cx="2390713" cy="143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«Познавательное развитие» </a:t>
              </a:r>
              <a:endParaRPr lang="ru-RU" sz="2100" kern="1200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99391"/>
              </p:ext>
            </p:extLst>
          </p:nvPr>
        </p:nvGraphicFramePr>
        <p:xfrm>
          <a:off x="2764004" y="135491"/>
          <a:ext cx="5203203" cy="6416384"/>
        </p:xfrm>
        <a:graphic>
          <a:graphicData uri="http://schemas.openxmlformats.org/drawingml/2006/table">
            <a:tbl>
              <a:tblPr firstRow="1" firstCol="1" bandRow="1"/>
              <a:tblGrid>
                <a:gridCol w="1092379"/>
                <a:gridCol w="1661822"/>
                <a:gridCol w="2449002"/>
              </a:tblGrid>
              <a:tr h="246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19.2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года/группа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19.3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19.4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19.5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19.6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19.7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19.8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6" marR="34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Рисунок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76" y="1336739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40" y="307998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40" y="486714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4" y="39128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5" y="2155122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5" y="401692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4" y="5780233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40462" y="429721"/>
            <a:ext cx="2390713" cy="2345283"/>
            <a:chOff x="1314892" y="1979856"/>
            <a:chExt cx="2390713" cy="17254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314892" y="1979856"/>
              <a:ext cx="2390713" cy="159670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314892" y="1979856"/>
              <a:ext cx="2390713" cy="1725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«Речевое развитие»</a:t>
              </a:r>
              <a:endParaRPr lang="ru-RU" sz="2100" kern="12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5876"/>
              </p:ext>
            </p:extLst>
          </p:nvPr>
        </p:nvGraphicFramePr>
        <p:xfrm>
          <a:off x="2787034" y="154358"/>
          <a:ext cx="4893926" cy="6445225"/>
        </p:xfrm>
        <a:graphic>
          <a:graphicData uri="http://schemas.openxmlformats.org/drawingml/2006/table">
            <a:tbl>
              <a:tblPr firstRow="1" firstCol="1" bandRow="1"/>
              <a:tblGrid>
                <a:gridCol w="979729"/>
                <a:gridCol w="1966127"/>
                <a:gridCol w="1948070"/>
              </a:tblGrid>
              <a:tr h="441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20.2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20.3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20.4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20.5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20.6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20.7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20.8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Рисунок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16338" y="1553957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24" y="3209691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2323" y="4995560"/>
            <a:ext cx="754063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33" y="61597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60" y="2397179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10" y="402388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10" y="5800367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4803" y="397955"/>
            <a:ext cx="2390714" cy="2544028"/>
            <a:chOff x="3944676" y="1979855"/>
            <a:chExt cx="2390714" cy="25440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44676" y="1979856"/>
              <a:ext cx="2390713" cy="2377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944677" y="1979855"/>
              <a:ext cx="2390713" cy="2544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«Художественно – эстетическое развитие»</a:t>
              </a:r>
              <a:endParaRPr lang="ru-RU" sz="2100" kern="1200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24943"/>
              </p:ext>
            </p:extLst>
          </p:nvPr>
        </p:nvGraphicFramePr>
        <p:xfrm>
          <a:off x="2648472" y="190832"/>
          <a:ext cx="4499751" cy="6594918"/>
        </p:xfrm>
        <a:graphic>
          <a:graphicData uri="http://schemas.openxmlformats.org/drawingml/2006/table">
            <a:tbl>
              <a:tblPr firstRow="1" firstCol="1" bandRow="1"/>
              <a:tblGrid>
                <a:gridCol w="880615"/>
                <a:gridCol w="1738281"/>
                <a:gridCol w="1880855"/>
              </a:tblGrid>
              <a:tr h="445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21.2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21.3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21.4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21.5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21.6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21.7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21.8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16" marR="410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2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1436503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324410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80" y="5120759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598128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667910"/>
            <a:ext cx="689080" cy="6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5" y="231003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17" y="4182704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0313"/>
              </p:ext>
            </p:extLst>
          </p:nvPr>
        </p:nvGraphicFramePr>
        <p:xfrm>
          <a:off x="2854519" y="126923"/>
          <a:ext cx="4643562" cy="6464708"/>
        </p:xfrm>
        <a:graphic>
          <a:graphicData uri="http://schemas.openxmlformats.org/drawingml/2006/table">
            <a:tbl>
              <a:tblPr firstRow="1" firstCol="1" bandRow="1"/>
              <a:tblGrid>
                <a:gridCol w="815452"/>
                <a:gridCol w="2150385"/>
                <a:gridCol w="1677725"/>
              </a:tblGrid>
              <a:tr h="437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ФОП ДО,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Возраст/группа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en-US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22.2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года/группа раннего возраста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22.3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года/ 1 младшая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22.4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года/ 2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22.5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 / средняя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22.6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лет/ старшая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22.7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 / подготовительная группа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22.8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совокупных задач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97" marR="41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6" name="Рисунок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8309" y="1399625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09" y="3184478"/>
            <a:ext cx="75406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34" y="4891929"/>
            <a:ext cx="7921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58" y="580602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Рисунок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59" y="618273"/>
            <a:ext cx="689775" cy="6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56" y="2327496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59" y="4023678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19975" y="397956"/>
            <a:ext cx="2390713" cy="2003338"/>
            <a:chOff x="0" y="306356"/>
            <a:chExt cx="2390713" cy="143442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306356"/>
              <a:ext cx="2390713" cy="1434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306356"/>
              <a:ext cx="2390713" cy="143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Задачи и содержание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«Физическое развитие»</a:t>
              </a:r>
              <a:endParaRPr lang="ru-RU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5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92118"/>
              </p:ext>
            </p:extLst>
          </p:nvPr>
        </p:nvGraphicFramePr>
        <p:xfrm>
          <a:off x="683813" y="691764"/>
          <a:ext cx="7323150" cy="5876013"/>
        </p:xfrm>
        <a:graphic>
          <a:graphicData uri="http://schemas.openxmlformats.org/drawingml/2006/table">
            <a:tbl>
              <a:tblPr firstRow="1" firstCol="1" bandRow="1"/>
              <a:tblGrid>
                <a:gridCol w="2433098"/>
                <a:gridCol w="4890052"/>
              </a:tblGrid>
              <a:tr h="44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ФОП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 группа раннего возраста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3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п. 15.2.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Младшая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4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п. 15.3.1.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5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п. 15.3.2.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6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п. 15.3.3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 </a:t>
                      </a:r>
                      <a:b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 7 годам)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п. 15.4. ФОП ДО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3" y="1274479"/>
            <a:ext cx="864422" cy="8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2" y="2265596"/>
            <a:ext cx="865210" cy="8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3" y="3253042"/>
            <a:ext cx="900547" cy="9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1" y="4303139"/>
            <a:ext cx="865210" cy="8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00" y="5486401"/>
            <a:ext cx="899980" cy="8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351" y="195658"/>
            <a:ext cx="768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ru-RU" sz="2000" b="1" cap="all" spc="-30" dirty="0">
                <a:solidFill>
                  <a:srgbClr val="FF0000"/>
                </a:solidFill>
                <a:latin typeface="Times New Roman"/>
                <a:ea typeface="Times New Roman"/>
              </a:rPr>
              <a:t>Планируемые результаты освоения Программы</a:t>
            </a:r>
            <a:endParaRPr lang="ru-RU" sz="2000" b="1" dirty="0">
              <a:solidFill>
                <a:srgbClr val="FF0000"/>
              </a:solidFill>
              <a:effectLst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8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3569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34887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8" y="3789365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1628777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827090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50827" y="3789365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16" y="1495334"/>
            <a:ext cx="4628240" cy="4826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715" y="174726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08" y="1495334"/>
            <a:ext cx="3097709" cy="34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5" y="5122882"/>
            <a:ext cx="2523118" cy="159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245" y="691481"/>
            <a:ext cx="7130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региональной специфики реализации Стратегии развития воспитания в Ярославском регионе.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</a:t>
            </a: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цель воспитания  в ДОУ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первичного опыта деятельности и поведения в соответствии с традиционными ценностями, принятыми в обществе нормами и 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правилами  (п..29.2.1.1 ФОП ДО)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Патриотическое направление 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30914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66" y="385819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70" y="137192"/>
            <a:ext cx="8496944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 культурных традиций.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охрана и укрепление физического и психического здоровья детей, в том числе их эмоционального благополучия;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обеспечение развития физических, личностных, нравственных качеств 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 патриотизма, интеллектуальных и художественно- творческих способностей ребёнка, его инициативности, самостоятельности и ответственности;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обеспечение психолого- 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5751951"/>
              </p:ext>
            </p:extLst>
          </p:nvPr>
        </p:nvGraphicFramePr>
        <p:xfrm>
          <a:off x="1176792" y="1752672"/>
          <a:ext cx="6774511" cy="351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21085" y="344850"/>
            <a:ext cx="158235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97193"/>
            <a:ext cx="8758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МБДОУ детский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№1 «Сказка»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парциальных программ: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74185"/>
              </p:ext>
            </p:extLst>
          </p:nvPr>
        </p:nvGraphicFramePr>
        <p:xfrm>
          <a:off x="325108" y="544228"/>
          <a:ext cx="8449056" cy="54798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5891"/>
                <a:gridCol w="38331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программы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QR - </a:t>
                      </a:r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«Приключение будущих первоклассников»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6-7 лет Н.Ю.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Куражева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«Цветик-семицветик»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И.А. Лыкова «Цветные ладошки»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Парциальная программа художественно-эстетического развития детей 2-7 лет в изобразительной деятельности</a:t>
                      </a:r>
                    </a:p>
                    <a:p>
                      <a:pPr marL="342900" indent="-342900">
                        <a:buAutoNum type="arabicPeriod" startAt="2"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Белоусова Р.Ю. Парциальная программа духовно-нравственного воспитания детей 5–7 лет «С чистым сердцем»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0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И.А. Лыкова Парциальная образовательная программа для детей дошкольного возраста «Мир без опасности»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1" y="2131616"/>
            <a:ext cx="1080821" cy="10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1" y="4711842"/>
            <a:ext cx="1176896" cy="117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16" y="925034"/>
            <a:ext cx="1067245" cy="106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39" y="3350362"/>
            <a:ext cx="1033722" cy="1111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0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4331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494</TotalTime>
  <Words>1622</Words>
  <Application>Microsoft Office PowerPoint</Application>
  <PresentationFormat>Экран (4:3)</PresentationFormat>
  <Paragraphs>269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Краткая презентация  образовательной программы дошкольного образования  МБДОУ детского сада №1 «Сказка» (ОП ДО)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Методкабинет</cp:lastModifiedBy>
  <cp:revision>25</cp:revision>
  <dcterms:created xsi:type="dcterms:W3CDTF">2023-08-02T09:43:03Z</dcterms:created>
  <dcterms:modified xsi:type="dcterms:W3CDTF">2023-11-27T09:10:34Z</dcterms:modified>
</cp:coreProperties>
</file>