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6" r:id="rId3"/>
    <p:sldId id="273" r:id="rId4"/>
    <p:sldId id="275" r:id="rId5"/>
    <p:sldId id="276" r:id="rId6"/>
    <p:sldId id="277" r:id="rId7"/>
    <p:sldId id="278" r:id="rId8"/>
    <p:sldId id="282" r:id="rId9"/>
    <p:sldId id="283" r:id="rId10"/>
    <p:sldId id="280" r:id="rId11"/>
    <p:sldId id="279" r:id="rId12"/>
    <p:sldId id="285" r:id="rId13"/>
    <p:sldId id="28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724DD-9241-44F8-BB78-4ACC768E5301}" type="datetimeFigureOut">
              <a:rPr lang="ru-RU" smtClean="0"/>
              <a:t>25.05.2023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1E579-687F-47FA-BFCA-40FF680039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90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15053-E771-42AC-AA1F-8E6E15E3D55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4FF4-6EE1-4A76-9B8F-B2F594D6C87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7A747-1B53-4B3F-B8D2-D8AB0E1281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BD201-5F9C-4593-BEFD-74C971F0B552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2E6F0-797A-404D-B2F0-96032D2C1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A3035-02C7-4538-A480-C6887B19F5A6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664C-3B03-4311-A452-8E87A1DF2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2DDE1-E9F2-4B50-AB95-1A36B28481D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7BA6C-DE82-4922-A007-5CB817EE4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11FA9-72D4-4D0D-AA04-5200C8F96D1C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BFCBB-F7D8-4AD9-B5F9-93687358C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AA105-3B9A-485F-A7BD-B3B1C1BFF994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7202-91A5-4841-8837-12B3422A9C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E727-7E97-4B76-A273-97C117DFD6DE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140D1-42AB-456C-B3EB-2E58162D2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DA9A-A9AF-4522-BA4E-959710ABA8F2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4C3DF-49FF-4AA4-A1AB-8615103FA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31E6-6AC6-4E62-806B-D0CB1E8C6262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0E188-B191-46AC-99B7-5113417AE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59BE0-226E-4980-AAF5-F1A9DF7C7AE8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319C-EFFD-43A6-A723-9E31BBA50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4FB44-2B3A-4EA5-B708-4FEB9F41BBF1}" type="datetimeFigureOut">
              <a:rPr lang="ru-RU"/>
              <a:pPr>
                <a:defRPr/>
              </a:pPr>
              <a:t>25.05.2023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51498-F984-481A-8E8C-4DDFA9BC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2.png"/>
          <p:cNvPicPr>
            <a:picLocks noChangeAspect="1"/>
          </p:cNvPicPr>
          <p:nvPr userDrawn="1"/>
        </p:nvPicPr>
        <p:blipFill>
          <a:blip r:embed="rId14" cstate="print">
            <a:lum/>
          </a:blip>
          <a:stretch>
            <a:fillRect/>
          </a:stretch>
        </p:blipFill>
        <p:spPr>
          <a:xfrm>
            <a:off x="0" y="357166"/>
            <a:ext cx="9144000" cy="6500834"/>
          </a:xfrm>
          <a:prstGeom prst="rect">
            <a:avLst/>
          </a:prstGeom>
          <a:effectLst>
            <a:outerShdw blurRad="50800" dist="38100" dir="16200000" rotWithShape="0">
              <a:schemeClr val="bg1">
                <a:alpha val="40000"/>
              </a:schemeClr>
            </a:outerShdw>
          </a:effectLst>
        </p:spPr>
      </p:pic>
      <p:sp>
        <p:nvSpPr>
          <p:cNvPr id="15" name="Прямоугольник 14"/>
          <p:cNvSpPr/>
          <p:nvPr userDrawn="1"/>
        </p:nvSpPr>
        <p:spPr>
          <a:xfrm>
            <a:off x="0" y="6572272"/>
            <a:ext cx="9144000" cy="2857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0" y="1285860"/>
            <a:ext cx="9144000" cy="521497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outerShdw blurRad="1270000" dist="50800" dir="5400000" algn="ctr" rotWithShape="0">
              <a:schemeClr val="bg1">
                <a:alpha val="43000"/>
              </a:scheme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568952" cy="28443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конструктора «Первые механизмы» в  работе с детьми старшего дошкольного возраста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1160"/>
            <a:ext cx="2852936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Users\User\Desktop\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55970"/>
            <a:ext cx="2634257" cy="263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28"/>
          <a:stretch/>
        </p:blipFill>
        <p:spPr bwMode="auto">
          <a:xfrm>
            <a:off x="3217070" y="4104608"/>
            <a:ext cx="2618656" cy="225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8" y="116632"/>
            <a:ext cx="7846640" cy="3024336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Имеются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представления: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деталях конструктора и способах их соединении;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2.об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устойчивости моделей в зависимости от ее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распределения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веса;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 прочности конструкции от способа соединения 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 отдельных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элементов;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связи между формой конструкции и ее функциями.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cap="smal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5" y="5733256"/>
            <a:ext cx="8027168" cy="576064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ИЗМЕРИТЕЛЬНАЯ МАШИНА            И         ЕЁ          ИСПЫТАНИЯ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6" name="Picture 3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374441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12976"/>
            <a:ext cx="381642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6" y="2221299"/>
            <a:ext cx="4106801" cy="1847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4164"/>
            <a:ext cx="3987328" cy="17936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229865"/>
            <a:ext cx="4789153" cy="215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2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39" y="188640"/>
            <a:ext cx="6408713" cy="642379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764704"/>
            <a:ext cx="8856984" cy="1944216"/>
          </a:xfrm>
        </p:spPr>
        <p:txBody>
          <a:bodyPr>
            <a:no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у детей сформировалось положительное отношение к конструированию, они самостоятельно могут собрать все модели, которые даны в комплекте заданий.   С интересом придумывают и создают свои модели обыгрывают их и рассказывают о своих постройках товарищам. Они учатся  работать в команде, распределять обязанности и договариваться.</a:t>
            </a:r>
          </a:p>
          <a:p>
            <a:pPr algn="just"/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293096"/>
            <a:ext cx="3960440" cy="223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3146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Используя 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конструкторы «LEGO»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работе воспитателя можно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реализовать все пять образовательных областей, определенных ФГОС дошкольного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7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392"/>
            <a:ext cx="9753600" cy="73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43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7200" dirty="0"/>
          </a:p>
        </p:txBody>
      </p:sp>
      <p:pic>
        <p:nvPicPr>
          <p:cNvPr id="2050" name="Picture 2" descr="C:\Users\User\Desktop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12" y="4049525"/>
            <a:ext cx="2485677" cy="246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free-lego-blocks-clip-art-876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566"/>
            <a:ext cx="2304256" cy="200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9b38578c5e04d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63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872" y="104922"/>
            <a:ext cx="3868517" cy="217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8f8b4_74e2f73e-c108-47d4-9597-a4b1006479f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8640"/>
            <a:ext cx="3291084" cy="259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764705"/>
            <a:ext cx="45902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программы: создание благоприятных условий для развития у дошкольников первоначальных конструкторских умений на основе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-конструирования. </a:t>
            </a:r>
            <a:endParaRPr lang="ru-RU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9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Развивать у дошкольников интерес к моделированию и конструированию, стимулировать детское техническое творчество.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Обучать конструированию по образцу, чертежу, заданной схеме, по замыслу.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Совершенствовать коммуникативные навыки детей при работе в паре, коллективе; выявлять одарённых, талантливых детей, обладающих нестандартным творческим мышлением.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Развивать мелкую моторику рук, стимулируя в будущем общее речевое развитие и умственные способности. 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1280px-Lego_Color_Bric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20" y="4797152"/>
            <a:ext cx="2545780" cy="170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955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7463"/>
            <a:ext cx="8208912" cy="1357321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</a:t>
            </a:r>
            <a:r>
              <a:rPr lang="ru-RU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предметно-игровую среду обучения и развития ребенка.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93096"/>
            <a:ext cx="9036496" cy="25649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конструкторах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содержится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необходимое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решения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поставленных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перед детьми задач, которые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пробуждают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них любознательность, развивают творческую фантазию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 время занятий дети учатся задавать вопросы «А что, если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…?»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Они формулируют гипотезы, проводят испытания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построенных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оделей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4" y="1618456"/>
            <a:ext cx="5648767" cy="25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7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6024" y="260647"/>
            <a:ext cx="7772400" cy="720081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 </a:t>
            </a:r>
            <a:br>
              <a:rPr lang="ru-RU" sz="3200" dirty="0"/>
            </a:b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представляют </a:t>
            </a:r>
            <a:r>
              <a:rPr 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собой 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наборы?</a:t>
            </a:r>
            <a: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980728"/>
            <a:ext cx="4248472" cy="446449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различные игровые формы и приёмы. Работая на занятиях, дети пользовались знаниями, полученными на занятиях по математике,  окружающему миру, развитию речи, а так же углубляли их. </a:t>
            </a:r>
          </a:p>
          <a:p>
            <a:pPr algn="l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PRO\Desktop\html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7"/>
            <a:ext cx="2456585" cy="236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2619" y="1458726"/>
            <a:ext cx="3312371" cy="14899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90" y="4293096"/>
            <a:ext cx="4162065" cy="187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38176" y="214930"/>
            <a:ext cx="7772400" cy="45719"/>
          </a:xfrm>
        </p:spPr>
        <p:txBody>
          <a:bodyPr>
            <a:no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5"/>
            <a:ext cx="8640960" cy="3168352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создании конструкции дети сначала анализировали образец либо схему постройки, находили в постройке основные части, называли и показывали детали, потом определяли порядок строительных действий, затем конструировали постройку. После выполнения каждого отдельного этапа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совместно с педагогом проверяли правильность соединения деталей, сравнивали с образом или схемой. Затем каждую постройку дети постарались обыграть.</a:t>
            </a:r>
          </a:p>
        </p:txBody>
      </p:sp>
      <p:pic>
        <p:nvPicPr>
          <p:cNvPr id="5122" name="Рисунок 36" descr="Описание: C:\Users\PRO\Desktop\1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424" y="3212977"/>
            <a:ext cx="2624455" cy="213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ц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8" t="9169" r="13958" b="7223"/>
          <a:stretch/>
        </p:blipFill>
        <p:spPr bwMode="auto">
          <a:xfrm>
            <a:off x="0" y="3212976"/>
            <a:ext cx="2340361" cy="2132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35" y="3573017"/>
            <a:ext cx="5922933" cy="2664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3458" y="4112549"/>
            <a:ext cx="2931059" cy="131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6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082660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7931224" cy="187220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LEGO-конструирования у детей активно развивались математические способности, в результате пересчёта деталей, блоков, крепления, вычисляя необходимое количество деталей, их форму, цвет, длину. </a:t>
            </a:r>
            <a:endParaRPr lang="ru-RU" sz="2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744" y="3407809"/>
            <a:ext cx="4162063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1989" y="3446612"/>
            <a:ext cx="4071775" cy="183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8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908720"/>
            <a:ext cx="4186808" cy="5760640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занятий с конструкторами идет работа над развитием интеллекта воображения, мелкой моторики,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</a:t>
            </a: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задатков, развитие диалогической и монологической речи, расширение словарного запаса. Особое внимание уделяется развитию логического и пространственного мышления. Дети учатся работать с предложенными инструкциями, формируются умения сотрудничать с партнером, работать в коллективе.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76672"/>
            <a:ext cx="4253879" cy="192576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07598" y="3916810"/>
            <a:ext cx="3082120" cy="13864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969" y="2708920"/>
            <a:ext cx="2997195" cy="134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51620"/>
            <a:ext cx="8640960" cy="166521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конструкторы - позволяют развивать индивидуальные творческие способности детей, накапливать опыт в процессе выполнения заданий, учить анализировать постройки, оценивать свою работу и обыгрывать её. </a:t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01208"/>
            <a:ext cx="8280920" cy="1109284"/>
          </a:xfrm>
        </p:spPr>
        <p:txBody>
          <a:bodyPr>
            <a:normAutofit/>
          </a:bodyPr>
          <a:lstStyle/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Ветряная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мельница и качели, созданные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замыслу детей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4162062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938" y="2730462"/>
            <a:ext cx="4053542" cy="18233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524" y="4653136"/>
            <a:ext cx="4162242" cy="18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36C09"/>
      </a:hlink>
      <a:folHlink>
        <a:srgbClr val="FFC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338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Использование LEGO конструктора «Первые механизмы» в  работе с детьми старшего дошкольного возраста</vt:lpstr>
      <vt:lpstr> </vt:lpstr>
      <vt:lpstr>Задачи: 1. Развивать у дошкольников интерес к моделированию и конструированию, стимулировать детское техническое творчество. 2. Обучать конструированию по образцу, чертежу, заданной схеме, по замыслу. 3. Формировать предпосылки учебной деятельности: умение и желание трудиться, выполнять задания в соответствии с инструкцией и поставленной целью, доводить начатое дело до конца, планировать будущую работу. 4. Совершенствовать коммуникативные навыки детей при работе в паре, коллективе; выявлять одарённых, талантливых детей, обладающих нестандартным творческим мышлением. 5. Развивать мелкую моторику рук, стимулируя в будущем общее речевое развитие и умственные способности.  </vt:lpstr>
      <vt:lpstr>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  Что представляют собой наборы? </vt:lpstr>
      <vt:lpstr> </vt:lpstr>
      <vt:lpstr>   </vt:lpstr>
      <vt:lpstr>В процессе занятий с конструкторами идет работа над развитием интеллекта воображения, мелкой моторики, творческих задатков, развитие диалогической и монологической речи, расширение словарного запаса. Особое внимание уделяется развитию логического и пространственного мышления. Дети учатся работать с предложенными инструкциями, формируются умения сотрудничать с партнером, работать в коллективе.</vt:lpstr>
      <vt:lpstr> LEGO конструкторы - позволяют развивать индивидуальные творческие способности детей, накапливать опыт в процессе выполнения заданий, учить анализировать постройки, оценивать свою работу и обыгрывать её.   </vt:lpstr>
      <vt:lpstr>У детей Имеются представления: 1.о деталях конструктора и способах их соединении; 2.об устойчивости моделей в зависимости от ее формы распределения веса; 3.о зависимости прочности конструкции от способа соединения ее отдельных элементов; 4.о связи между формой конструкции и ее функциями. </vt:lpstr>
      <vt:lpstr>Презентация PowerPoint</vt:lpstr>
      <vt:lpstr>ВЫВОД: Используя  конструкторы «LEGO» в работе воспитателя можно реализовать все пять образовательных областей, определенных ФГОС дошкольного образования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26</cp:revision>
  <dcterms:created xsi:type="dcterms:W3CDTF">2014-06-24T15:51:35Z</dcterms:created>
  <dcterms:modified xsi:type="dcterms:W3CDTF">2023-05-25T11:03:14Z</dcterms:modified>
</cp:coreProperties>
</file>