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16.09.2022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16.09.2022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92080" y="4853411"/>
            <a:ext cx="3547120" cy="1222375"/>
          </a:xfrm>
        </p:spPr>
        <p:txBody>
          <a:bodyPr>
            <a:normAutofit/>
          </a:bodyPr>
          <a:lstStyle/>
          <a:p>
            <a:r>
              <a:rPr lang="ru-RU" sz="1600" b="1" dirty="0" smtClean="0">
                <a:latin typeface="Times New Roman" pitchFamily="18" charset="0"/>
                <a:cs typeface="Times New Roman" pitchFamily="18" charset="0"/>
              </a:rPr>
              <a:t>Подготовила:</a:t>
            </a:r>
            <a:br>
              <a:rPr lang="ru-RU" sz="1600" b="1" dirty="0" smtClean="0">
                <a:latin typeface="Times New Roman" pitchFamily="18" charset="0"/>
                <a:cs typeface="Times New Roman" pitchFamily="18" charset="0"/>
              </a:rPr>
            </a:br>
            <a:r>
              <a:rPr lang="ru-RU" sz="1600" b="1" dirty="0" err="1" smtClean="0">
                <a:latin typeface="Times New Roman" pitchFamily="18" charset="0"/>
                <a:cs typeface="Times New Roman" pitchFamily="18" charset="0"/>
              </a:rPr>
              <a:t>воспитаТель</a:t>
            </a:r>
            <a:r>
              <a:rPr lang="ru-RU" sz="1600" b="1" dirty="0" smtClean="0">
                <a:latin typeface="Times New Roman" pitchFamily="18" charset="0"/>
                <a:cs typeface="Times New Roman" pitchFamily="18" charset="0"/>
              </a:rPr>
              <a:t>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группы «Теремок»</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Куракина Л.В.</a:t>
            </a:r>
            <a:endParaRPr lang="ru-RU" sz="16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81000" y="3501008"/>
            <a:ext cx="8458200" cy="1299592"/>
          </a:xfrm>
        </p:spPr>
        <p:txBody>
          <a:bodyPr>
            <a:noAutofit/>
          </a:bodyPr>
          <a:lstStyle/>
          <a:p>
            <a:pPr algn="ctr"/>
            <a:r>
              <a:rPr lang="ru-RU" sz="3200" b="1" dirty="0" smtClean="0">
                <a:solidFill>
                  <a:srgbClr val="00B050"/>
                </a:solidFill>
                <a:latin typeface="Arial Black" pitchFamily="34" charset="0"/>
              </a:rPr>
              <a:t>Отчет </a:t>
            </a:r>
          </a:p>
          <a:p>
            <a:pPr algn="ctr"/>
            <a:r>
              <a:rPr lang="ru-RU" sz="3200" b="1" dirty="0" smtClean="0">
                <a:solidFill>
                  <a:srgbClr val="00B050"/>
                </a:solidFill>
                <a:latin typeface="Arial Black" pitchFamily="34" charset="0"/>
              </a:rPr>
              <a:t>«Огород под открытым небом»</a:t>
            </a:r>
            <a:endParaRPr lang="ru-RU" sz="3200" b="1" dirty="0">
              <a:solidFill>
                <a:srgbClr val="00B050"/>
              </a:solidFill>
              <a:latin typeface="Arial Black" pitchFamily="34" charset="0"/>
            </a:endParaRPr>
          </a:p>
        </p:txBody>
      </p:sp>
      <p:pic>
        <p:nvPicPr>
          <p:cNvPr id="4" name="Рисунок 3" descr="https://avatars.mds.yandex.net/get-zen_doc/1866022/pub_5fb6575f62945b1f7e866be2_5fb6585c0a790b7b98636d4b/scale_1200"/>
          <p:cNvPicPr/>
          <p:nvPr/>
        </p:nvPicPr>
        <p:blipFill>
          <a:blip r:embed="rId2" cstate="print"/>
          <a:srcRect/>
          <a:stretch>
            <a:fillRect/>
          </a:stretch>
        </p:blipFill>
        <p:spPr bwMode="auto">
          <a:xfrm>
            <a:off x="539552" y="476672"/>
            <a:ext cx="4464496" cy="3168352"/>
          </a:xfrm>
          <a:prstGeom prst="rect">
            <a:avLst/>
          </a:prstGeom>
          <a:noFill/>
          <a:ln w="9525">
            <a:noFill/>
            <a:miter lim="800000"/>
            <a:headEnd/>
            <a:tailEnd/>
          </a:ln>
        </p:spPr>
      </p:pic>
      <p:pic>
        <p:nvPicPr>
          <p:cNvPr id="5" name="Рисунок 4" descr="https://my-farmer.ru/wp-content/uploads/d/3/6/d362be3a58446cc2e5178ecd75e6b2af.jpg"/>
          <p:cNvPicPr/>
          <p:nvPr/>
        </p:nvPicPr>
        <p:blipFill>
          <a:blip r:embed="rId3" cstate="print"/>
          <a:srcRect/>
          <a:stretch>
            <a:fillRect/>
          </a:stretch>
        </p:blipFill>
        <p:spPr bwMode="auto">
          <a:xfrm>
            <a:off x="5652120" y="404664"/>
            <a:ext cx="2754000" cy="32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57200"/>
            <a:ext cx="8668072" cy="1171600"/>
          </a:xfrm>
        </p:spPr>
        <p:txBody>
          <a:bodyPr>
            <a:normAutofit/>
          </a:bodyPr>
          <a:lstStyle/>
          <a:p>
            <a:r>
              <a:rPr lang="ru-RU" sz="2400" b="1" dirty="0" smtClean="0">
                <a:solidFill>
                  <a:srgbClr val="FF0000"/>
                </a:solidFill>
                <a:latin typeface="Times New Roman" pitchFamily="18" charset="0"/>
                <a:cs typeface="Times New Roman" pitchFamily="18" charset="0"/>
              </a:rPr>
              <a:t>Цель: </a:t>
            </a:r>
            <a:r>
              <a:rPr lang="ru-RU" sz="1800" b="1" dirty="0" smtClean="0">
                <a:solidFill>
                  <a:srgbClr val="002060"/>
                </a:solidFill>
                <a:latin typeface="Times New Roman" pitchFamily="18" charset="0"/>
                <a:cs typeface="Times New Roman" pitchFamily="18" charset="0"/>
              </a:rPr>
              <a:t>Развитие у детей  потребности ухода за растениями, умение наблюдать за их ростом; Вовлечение дошкольников в совместную исследовательскую деятельность.</a:t>
            </a:r>
            <a:endParaRPr lang="ru-RU" sz="1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772816"/>
            <a:ext cx="8291264" cy="4107086"/>
          </a:xfrm>
        </p:spPr>
        <p:txBody>
          <a:bodyPr>
            <a:normAutofit lnSpcReduction="10000"/>
          </a:bodyPr>
          <a:lstStyle/>
          <a:p>
            <a:pPr>
              <a:buNone/>
            </a:pPr>
            <a:r>
              <a:rPr lang="ru-RU" sz="2400" b="1" dirty="0" smtClean="0">
                <a:solidFill>
                  <a:srgbClr val="FF0000"/>
                </a:solidFill>
                <a:latin typeface="Times New Roman" pitchFamily="18" charset="0"/>
                <a:cs typeface="Times New Roman" pitchFamily="18" charset="0"/>
              </a:rPr>
              <a:t>Задачи:</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Закрепить знания детей о том, что для роста и развития растений необходим солнечный свет, тепло, вода, плодородная земля и своевременный уход;</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Познакомить детей с выращиванием растений и правилами ухода за ними;</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Учить детей пользоваться орудиями труда (грабельки, лейки);</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Приучать старательно, аккуратно выполнять поручения, беречь материалы и предметы, убирать их на место после работы;</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Воспитывать желание участвовать в совместной трудовой деятельности наравне со всеми; стремление быть полезным окружающим, добиваться результатов;</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Воспитывать любовь к труду;</a:t>
            </a:r>
          </a:p>
          <a:p>
            <a:pPr>
              <a:buFont typeface="Wingdings" pitchFamily="2" charset="2"/>
              <a:buChar char="Ø"/>
            </a:pPr>
            <a:r>
              <a:rPr lang="ru-RU" sz="1800" b="1" dirty="0" smtClean="0">
                <a:solidFill>
                  <a:srgbClr val="002060"/>
                </a:solidFill>
                <a:latin typeface="Times New Roman" pitchFamily="18" charset="0"/>
                <a:cs typeface="Times New Roman" pitchFamily="18" charset="0"/>
              </a:rPr>
              <a:t>Создавать положительный эмоциональный фон от общения с природой.</a:t>
            </a:r>
            <a:endParaRPr lang="ru-RU" sz="1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86800" cy="838200"/>
          </a:xfrm>
        </p:spPr>
        <p:txBody>
          <a:bodyPr>
            <a:normAutofit/>
          </a:bodyPr>
          <a:lstStyle/>
          <a:p>
            <a:pPr algn="ctr"/>
            <a:r>
              <a:rPr lang="ru-RU" sz="2400" b="1" dirty="0" smtClean="0">
                <a:solidFill>
                  <a:srgbClr val="FF0000"/>
                </a:solidFill>
                <a:latin typeface="Times New Roman" pitchFamily="18" charset="0"/>
                <a:cs typeface="Times New Roman" pitchFamily="18" charset="0"/>
              </a:rPr>
              <a:t>Как все начиналось!</a:t>
            </a:r>
            <a:endParaRPr lang="ru-RU" sz="2400" b="1" dirty="0">
              <a:solidFill>
                <a:srgbClr val="FF0000"/>
              </a:solidFill>
              <a:latin typeface="Times New Roman" pitchFamily="18" charset="0"/>
              <a:cs typeface="Times New Roman" pitchFamily="18" charset="0"/>
            </a:endParaRPr>
          </a:p>
        </p:txBody>
      </p:sp>
      <p:pic>
        <p:nvPicPr>
          <p:cNvPr id="5" name="Рисунок 4" descr="https://i.artfile.ru/2560x1950_1222295_%5bwww.ArtFile.ru%5d.jpg"/>
          <p:cNvPicPr/>
          <p:nvPr/>
        </p:nvPicPr>
        <p:blipFill>
          <a:blip r:embed="rId2" cstate="print"/>
          <a:srcRect/>
          <a:stretch>
            <a:fillRect/>
          </a:stretch>
        </p:blipFill>
        <p:spPr bwMode="auto">
          <a:xfrm>
            <a:off x="251520" y="1268760"/>
            <a:ext cx="2304394" cy="1512168"/>
          </a:xfrm>
          <a:prstGeom prst="rect">
            <a:avLst/>
          </a:prstGeom>
          <a:noFill/>
          <a:ln w="9525">
            <a:noFill/>
            <a:miter lim="800000"/>
            <a:headEnd/>
            <a:tailEnd/>
          </a:ln>
        </p:spPr>
      </p:pic>
      <p:pic>
        <p:nvPicPr>
          <p:cNvPr id="6" name="Рисунок 5" descr="https://sun9-72.userapi.com/impg/pKh0pIFPo3PPm0kkUQjDBqfwIMNA4uWRmJXB3g/cyUlo4Vhawo.jpg?size=1280x963&amp;quality=95&amp;sign=43ad84e3ceb6aaebe9049435b7cf4eea&amp;type=album"/>
          <p:cNvPicPr/>
          <p:nvPr/>
        </p:nvPicPr>
        <p:blipFill>
          <a:blip r:embed="rId3" cstate="print"/>
          <a:srcRect/>
          <a:stretch>
            <a:fillRect/>
          </a:stretch>
        </p:blipFill>
        <p:spPr bwMode="auto">
          <a:xfrm>
            <a:off x="6084168" y="1196752"/>
            <a:ext cx="2554593" cy="1656184"/>
          </a:xfrm>
          <a:prstGeom prst="rect">
            <a:avLst/>
          </a:prstGeom>
          <a:noFill/>
          <a:ln w="9525">
            <a:noFill/>
            <a:miter lim="800000"/>
            <a:headEnd/>
            <a:tailEnd/>
          </a:ln>
        </p:spPr>
      </p:pic>
      <p:sp>
        <p:nvSpPr>
          <p:cNvPr id="1025" name="Rectangle 1"/>
          <p:cNvSpPr>
            <a:spLocks noChangeArrowheads="1"/>
          </p:cNvSpPr>
          <p:nvPr/>
        </p:nvSpPr>
        <p:spPr bwMode="auto">
          <a:xfrm>
            <a:off x="251520" y="3068960"/>
            <a:ext cx="2664296"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Семена кукурузы (10 штук) посеяли в горшки для рассады, полили теплой водой и накрыли пленкой. Этот прием позволяет не замачивать семена перед посевом . Плошки с семенами поставили на окно в солнечное место. Через несколько дней — из почвы появились первые проростки. После появления проростков пленку с горшков сняли,.</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Через 2 недели высота стебля кукурузы составила около 7 см, на каждом проростке сформировалось по два листа. </a:t>
            </a:r>
          </a:p>
          <a:p>
            <a:pPr algn="just" fontAlgn="base">
              <a:spcBef>
                <a:spcPct val="0"/>
              </a:spcBef>
              <a:spcAft>
                <a:spcPct val="0"/>
              </a:spcAft>
            </a:pPr>
            <a:r>
              <a:rPr lang="ru-RU" sz="1200" dirty="0" smtClean="0">
                <a:latin typeface="Times New Roman" pitchFamily="18" charset="0"/>
                <a:ea typeface="Calibri" pitchFamily="34" charset="0"/>
                <a:cs typeface="Times New Roman" pitchFamily="18" charset="0"/>
              </a:rPr>
              <a:t>6 июня молодые растения были пересажены в открытый грунт.</a:t>
            </a:r>
            <a:endParaRPr lang="ru-RU" sz="12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5868144" y="2924944"/>
            <a:ext cx="2880320" cy="3600986"/>
          </a:xfrm>
          <a:prstGeom prst="rect">
            <a:avLst/>
          </a:prstGeom>
        </p:spPr>
        <p:txBody>
          <a:bodyPr wrap="square">
            <a:spAutoFit/>
          </a:bodyPr>
          <a:lstStyle/>
          <a:p>
            <a:pPr algn="just"/>
            <a:r>
              <a:rPr lang="ru-RU" sz="1200" dirty="0" smtClean="0">
                <a:latin typeface="Times New Roman" pitchFamily="18" charset="0"/>
                <a:cs typeface="Times New Roman" pitchFamily="18" charset="0"/>
              </a:rPr>
              <a:t>Для того чтобы заложить опыт по выращиванию имбиря, мы взяли пластиковую посуду средних размеров. Заполнили почвенной смесью, состоящей из равных частей садового суглинка, песка. Для посадки взяли плотный, без повреждений, кусочек корневища с проснувшимися почками. Заполнили пластиковую посуду на половину почвенной смесью, поставили (по направлению роста проснувшихся почек) кусочек корня и сверху присыпали землей, заполнив землёй доверху. Полили  почву, но не очень обильно, а так, что бы почва была влажная. Поставили горшок на хорошо освещённое место, на подоконник в группе. 6 июня корневище было пересажено в открытый грунт</a:t>
            </a:r>
            <a:endParaRPr lang="ru-RU" sz="1200" dirty="0">
              <a:latin typeface="Times New Roman" pitchFamily="18" charset="0"/>
              <a:cs typeface="Times New Roman" pitchFamily="18" charset="0"/>
            </a:endParaRPr>
          </a:p>
        </p:txBody>
      </p:sp>
      <p:pic>
        <p:nvPicPr>
          <p:cNvPr id="10" name="Рисунок 9" descr="https://sun9-87.userapi.com/impg/XgvAAITPsg9IcPG3e-Gis2HbMxy5JzAWw4T1Bw/nBWw7Sbpiso.jpg?size=1280x963&amp;quality=95&amp;sign=c1eb49d3913c60e73ecd45310fb19bb2&amp;type=album"/>
          <p:cNvPicPr/>
          <p:nvPr/>
        </p:nvPicPr>
        <p:blipFill>
          <a:blip r:embed="rId4" cstate="print"/>
          <a:srcRect/>
          <a:stretch>
            <a:fillRect/>
          </a:stretch>
        </p:blipFill>
        <p:spPr bwMode="auto">
          <a:xfrm>
            <a:off x="2915816" y="1484784"/>
            <a:ext cx="2808312" cy="2016224"/>
          </a:xfrm>
          <a:prstGeom prst="rect">
            <a:avLst/>
          </a:prstGeom>
          <a:noFill/>
          <a:ln w="9525">
            <a:noFill/>
            <a:miter lim="800000"/>
            <a:headEnd/>
            <a:tailEnd/>
          </a:ln>
        </p:spPr>
      </p:pic>
      <p:pic>
        <p:nvPicPr>
          <p:cNvPr id="12" name="Рисунок 11" descr="https://sun9-72.userapi.com/impg/i3yD4rxWZT6j0rbbpHe5DyH3BugHpArKVyeWOw/2IkROaya0ms.jpg?size=813x1080&amp;quality=95&amp;sign=08fb140b4ae3b2866ceccf9e599d0eaf&amp;type=album"/>
          <p:cNvPicPr/>
          <p:nvPr/>
        </p:nvPicPr>
        <p:blipFill>
          <a:blip r:embed="rId5" cstate="print"/>
          <a:srcRect/>
          <a:stretch>
            <a:fillRect/>
          </a:stretch>
        </p:blipFill>
        <p:spPr bwMode="auto">
          <a:xfrm>
            <a:off x="3275856" y="3645024"/>
            <a:ext cx="2079282"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648072"/>
          </a:xfrm>
        </p:spPr>
        <p:txBody>
          <a:bodyPr>
            <a:normAutofit/>
          </a:bodyPr>
          <a:lstStyle/>
          <a:p>
            <a:pPr algn="ctr"/>
            <a:r>
              <a:rPr lang="ru-RU" sz="2400" b="1" dirty="0" smtClean="0">
                <a:solidFill>
                  <a:srgbClr val="FF0000"/>
                </a:solidFill>
                <a:latin typeface="Times New Roman" pitchFamily="18" charset="0"/>
                <a:cs typeface="Times New Roman" pitchFamily="18" charset="0"/>
              </a:rPr>
              <a:t>Работа продолжается…</a:t>
            </a:r>
            <a:endParaRPr lang="ru-RU" sz="2400" b="1" dirty="0">
              <a:solidFill>
                <a:srgbClr val="FF0000"/>
              </a:solidFill>
              <a:latin typeface="Times New Roman" pitchFamily="18" charset="0"/>
              <a:cs typeface="Times New Roman" pitchFamily="18" charset="0"/>
            </a:endParaRPr>
          </a:p>
        </p:txBody>
      </p:sp>
      <p:pic>
        <p:nvPicPr>
          <p:cNvPr id="4" name="Содержимое 3" descr="https://sun9-41.userapi.com/impg/ApAsjMXYrTIiwbDie0HFy-OgKv8VHs9frUo01Q/g98CZ2FMkfQ.jpg?size=1280x963&amp;quality=95&amp;sign=a086a8529518a2cac4470cc90010e190&amp;type=album"/>
          <p:cNvPicPr>
            <a:picLocks noGrp="1"/>
          </p:cNvPicPr>
          <p:nvPr>
            <p:ph idx="1"/>
          </p:nvPr>
        </p:nvPicPr>
        <p:blipFill>
          <a:blip r:embed="rId2" cstate="print"/>
          <a:srcRect/>
          <a:stretch>
            <a:fillRect/>
          </a:stretch>
        </p:blipFill>
        <p:spPr bwMode="auto">
          <a:xfrm>
            <a:off x="395536" y="1484784"/>
            <a:ext cx="2773965" cy="1944216"/>
          </a:xfrm>
          <a:prstGeom prst="rect">
            <a:avLst/>
          </a:prstGeom>
          <a:noFill/>
          <a:ln w="9525">
            <a:noFill/>
            <a:miter lim="800000"/>
            <a:headEnd/>
            <a:tailEnd/>
          </a:ln>
        </p:spPr>
      </p:pic>
      <p:pic>
        <p:nvPicPr>
          <p:cNvPr id="5" name="Рисунок 4" descr="https://sun9-56.userapi.com/impg/KAKRJh9wakBDQZdhZbRTOYIj0mzz-ao1CEfxRQ/gH-7RH3j1lc.jpg?size=813x1080&amp;quality=95&amp;sign=0b85b86118b57a4ea2d8c31cec87dd02&amp;type=album"/>
          <p:cNvPicPr/>
          <p:nvPr/>
        </p:nvPicPr>
        <p:blipFill>
          <a:blip r:embed="rId3" cstate="print"/>
          <a:srcRect/>
          <a:stretch>
            <a:fillRect/>
          </a:stretch>
        </p:blipFill>
        <p:spPr bwMode="auto">
          <a:xfrm>
            <a:off x="3347864" y="1268760"/>
            <a:ext cx="2483768" cy="2232248"/>
          </a:xfrm>
          <a:prstGeom prst="rect">
            <a:avLst/>
          </a:prstGeom>
          <a:noFill/>
          <a:ln w="9525">
            <a:noFill/>
            <a:miter lim="800000"/>
            <a:headEnd/>
            <a:tailEnd/>
          </a:ln>
        </p:spPr>
      </p:pic>
      <p:pic>
        <p:nvPicPr>
          <p:cNvPr id="6" name="Рисунок 5" descr="https://sun9-51.userapi.com/impg/ts-bSNehUNuuQMqTzamFBFOl-Oo2CWdhSiZTIA/64wMvCx48ws.jpg?size=1280x963&amp;quality=95&amp;sign=c8ee5d80eb8e2b5be36eaae3add8b641&amp;type=album"/>
          <p:cNvPicPr/>
          <p:nvPr/>
        </p:nvPicPr>
        <p:blipFill>
          <a:blip r:embed="rId4" cstate="print"/>
          <a:srcRect/>
          <a:stretch>
            <a:fillRect/>
          </a:stretch>
        </p:blipFill>
        <p:spPr bwMode="auto">
          <a:xfrm>
            <a:off x="6084168" y="1412776"/>
            <a:ext cx="2736304" cy="1944216"/>
          </a:xfrm>
          <a:prstGeom prst="rect">
            <a:avLst/>
          </a:prstGeom>
          <a:noFill/>
          <a:ln w="9525">
            <a:noFill/>
            <a:miter lim="800000"/>
            <a:headEnd/>
            <a:tailEnd/>
          </a:ln>
        </p:spPr>
      </p:pic>
      <p:pic>
        <p:nvPicPr>
          <p:cNvPr id="7" name="Рисунок 6" descr="https://sun9-15.userapi.com/impg/afzwsaZZor2qEij4qASMC24IVWt7-4XK-nLYHw/LqFrjPLVG98.jpg?size=1280x963&amp;quality=95&amp;sign=2fe9290425015365b28cac0ee0bc2a16&amp;type=album"/>
          <p:cNvPicPr/>
          <p:nvPr/>
        </p:nvPicPr>
        <p:blipFill>
          <a:blip r:embed="rId5" cstate="print"/>
          <a:srcRect/>
          <a:stretch>
            <a:fillRect/>
          </a:stretch>
        </p:blipFill>
        <p:spPr bwMode="auto">
          <a:xfrm>
            <a:off x="395536" y="3501008"/>
            <a:ext cx="2789511" cy="2160240"/>
          </a:xfrm>
          <a:prstGeom prst="rect">
            <a:avLst/>
          </a:prstGeom>
          <a:noFill/>
          <a:ln w="9525">
            <a:noFill/>
            <a:miter lim="800000"/>
            <a:headEnd/>
            <a:tailEnd/>
          </a:ln>
        </p:spPr>
      </p:pic>
      <p:pic>
        <p:nvPicPr>
          <p:cNvPr id="16386" name="Picture 2" descr="https://sun9-27.userapi.com/impg/I9lECFZHBq8fZBecmyhNYcdIxWm-9iVCGhfclw/xKNTcR0mOFk.jpg?size=1280x963&amp;quality=95&amp;sign=45ce8e7f9bff5f74ed89bcb2febe7003&amp;type=album"/>
          <p:cNvPicPr>
            <a:picLocks noChangeAspect="1" noChangeArrowheads="1"/>
          </p:cNvPicPr>
          <p:nvPr/>
        </p:nvPicPr>
        <p:blipFill>
          <a:blip r:embed="rId6" cstate="print"/>
          <a:srcRect/>
          <a:stretch>
            <a:fillRect/>
          </a:stretch>
        </p:blipFill>
        <p:spPr bwMode="auto">
          <a:xfrm>
            <a:off x="3275856" y="3861048"/>
            <a:ext cx="2775635" cy="2088232"/>
          </a:xfrm>
          <a:prstGeom prst="rect">
            <a:avLst/>
          </a:prstGeom>
          <a:noFill/>
        </p:spPr>
      </p:pic>
      <p:pic>
        <p:nvPicPr>
          <p:cNvPr id="16388" name="Picture 4" descr="https://sun9-57.userapi.com/impg/clpClSCz3P2riICoAwjM_fAmsfgJoebDs8WGMA/eTODhlLiZQ0.jpg?size=1280x963&amp;quality=95&amp;sign=da344c204a9ee69d2088ee15a6dbf5df&amp;type=album"/>
          <p:cNvPicPr>
            <a:picLocks noChangeAspect="1" noChangeArrowheads="1"/>
          </p:cNvPicPr>
          <p:nvPr/>
        </p:nvPicPr>
        <p:blipFill>
          <a:blip r:embed="rId7" cstate="print"/>
          <a:srcRect/>
          <a:stretch>
            <a:fillRect/>
          </a:stretch>
        </p:blipFill>
        <p:spPr bwMode="auto">
          <a:xfrm>
            <a:off x="6156176" y="3573016"/>
            <a:ext cx="2775635" cy="2088232"/>
          </a:xfrm>
          <a:prstGeom prst="rect">
            <a:avLst/>
          </a:prstGeom>
          <a:noFill/>
        </p:spPr>
      </p:pic>
      <p:sp>
        <p:nvSpPr>
          <p:cNvPr id="10" name="Прямоугольник 9"/>
          <p:cNvSpPr/>
          <p:nvPr/>
        </p:nvSpPr>
        <p:spPr>
          <a:xfrm>
            <a:off x="1043608" y="5934671"/>
            <a:ext cx="7488832" cy="984885"/>
          </a:xfrm>
          <a:prstGeom prst="rect">
            <a:avLst/>
          </a:prstGeom>
        </p:spPr>
        <p:txBody>
          <a:bodyPr wrap="square">
            <a:spAutoFit/>
          </a:bodyPr>
          <a:lstStyle/>
          <a:p>
            <a:endParaRPr lang="ru-RU" dirty="0" smtClean="0"/>
          </a:p>
          <a:p>
            <a:pPr algn="ctr"/>
            <a:r>
              <a:rPr lang="ru-RU" sz="2000" b="1" dirty="0" smtClean="0">
                <a:solidFill>
                  <a:srgbClr val="002060"/>
                </a:solidFill>
                <a:latin typeface="Times New Roman" pitchFamily="18" charset="0"/>
                <a:cs typeface="Times New Roman" pitchFamily="18" charset="0"/>
              </a:rPr>
              <a:t>Прополка, полив, рыхление, удаление сухих листьев</a:t>
            </a:r>
            <a:br>
              <a:rPr lang="ru-RU" sz="2000" b="1" dirty="0" smtClean="0">
                <a:solidFill>
                  <a:srgbClr val="002060"/>
                </a:solidFill>
                <a:latin typeface="Times New Roman" pitchFamily="18" charset="0"/>
                <a:cs typeface="Times New Roman" pitchFamily="18" charset="0"/>
              </a:rPr>
            </a:br>
            <a:endParaRPr lang="ru-RU" sz="2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147248" cy="595536"/>
          </a:xfrm>
        </p:spPr>
        <p:txBody>
          <a:bodyPr>
            <a:normAutofit/>
          </a:bodyPr>
          <a:lstStyle/>
          <a:p>
            <a:pPr algn="ctr"/>
            <a:r>
              <a:rPr lang="ru-RU" sz="2400" b="1" dirty="0" smtClean="0">
                <a:solidFill>
                  <a:srgbClr val="FF0000"/>
                </a:solidFill>
                <a:latin typeface="Times New Roman" pitchFamily="18" charset="0"/>
                <a:cs typeface="Times New Roman" pitchFamily="18" charset="0"/>
              </a:rPr>
              <a:t>Первый  урожай!</a:t>
            </a:r>
            <a:endParaRPr lang="ru-RU" sz="2400" b="1" dirty="0">
              <a:solidFill>
                <a:srgbClr val="FF0000"/>
              </a:solidFill>
              <a:latin typeface="Times New Roman" pitchFamily="18" charset="0"/>
              <a:cs typeface="Times New Roman" pitchFamily="18" charset="0"/>
            </a:endParaRPr>
          </a:p>
        </p:txBody>
      </p:sp>
      <p:pic>
        <p:nvPicPr>
          <p:cNvPr id="17412" name="Picture 4" descr="https://sun9-84.userapi.com/impg/wgZ-Mp_o8GUlYFeDd8ml0oUlt_HR7HuK769aqA/mXDqWcUPO9g.jpg?size=1280x963&amp;quality=95&amp;sign=d297dc6242b57546ddd1c5689cd5d0af&amp;type=album"/>
          <p:cNvPicPr>
            <a:picLocks noChangeAspect="1" noChangeArrowheads="1"/>
          </p:cNvPicPr>
          <p:nvPr/>
        </p:nvPicPr>
        <p:blipFill>
          <a:blip r:embed="rId2" cstate="print"/>
          <a:srcRect/>
          <a:stretch>
            <a:fillRect/>
          </a:stretch>
        </p:blipFill>
        <p:spPr bwMode="auto">
          <a:xfrm>
            <a:off x="251520" y="1052736"/>
            <a:ext cx="2967058" cy="2232248"/>
          </a:xfrm>
          <a:prstGeom prst="rect">
            <a:avLst/>
          </a:prstGeom>
          <a:noFill/>
        </p:spPr>
      </p:pic>
      <p:pic>
        <p:nvPicPr>
          <p:cNvPr id="17414" name="Picture 6" descr="https://sun9-85.userapi.com/impg/iIS-LbCjshSCnjQJNGm784nWY5T8eRIH8T-ohg/PSC87Uw9gJI.jpg?size=1280x963&amp;quality=95&amp;sign=86eeff570a5b477f6950b326662f295f&amp;type=album"/>
          <p:cNvPicPr>
            <a:picLocks noChangeAspect="1" noChangeArrowheads="1"/>
          </p:cNvPicPr>
          <p:nvPr/>
        </p:nvPicPr>
        <p:blipFill>
          <a:blip r:embed="rId3" cstate="print"/>
          <a:srcRect/>
          <a:stretch>
            <a:fillRect/>
          </a:stretch>
        </p:blipFill>
        <p:spPr bwMode="auto">
          <a:xfrm>
            <a:off x="5940152" y="1052736"/>
            <a:ext cx="2967058" cy="2232248"/>
          </a:xfrm>
          <a:prstGeom prst="rect">
            <a:avLst/>
          </a:prstGeom>
          <a:noFill/>
        </p:spPr>
      </p:pic>
      <p:pic>
        <p:nvPicPr>
          <p:cNvPr id="17416" name="Picture 8" descr="https://sun9-19.userapi.com/impg/tctq3e3XaRl2jeXGC3ZqTY0oy-J7SxFNh3gWkA/WBhpeqNPuCk.jpg?size=1280x963&amp;quality=95&amp;sign=158bde4779fbef12e8521734290c9ac2&amp;type=album"/>
          <p:cNvPicPr>
            <a:picLocks noChangeAspect="1" noChangeArrowheads="1"/>
          </p:cNvPicPr>
          <p:nvPr/>
        </p:nvPicPr>
        <p:blipFill>
          <a:blip r:embed="rId4" cstate="print"/>
          <a:srcRect/>
          <a:stretch>
            <a:fillRect/>
          </a:stretch>
        </p:blipFill>
        <p:spPr bwMode="auto">
          <a:xfrm>
            <a:off x="179512" y="4293096"/>
            <a:ext cx="2872385" cy="2161021"/>
          </a:xfrm>
          <a:prstGeom prst="rect">
            <a:avLst/>
          </a:prstGeom>
          <a:noFill/>
        </p:spPr>
      </p:pic>
      <p:pic>
        <p:nvPicPr>
          <p:cNvPr id="17418" name="Picture 10" descr="https://sun9-52.userapi.com/impg/OPyX0YyQQghoZgtFDFDE_iSxjPJyI03IB8UXow/2DUEa76159I.jpg?size=1280x963&amp;quality=95&amp;sign=5f0e5efd01f46c476e17d4e7c4d149ea&amp;type=album"/>
          <p:cNvPicPr>
            <a:picLocks noChangeAspect="1" noChangeArrowheads="1"/>
          </p:cNvPicPr>
          <p:nvPr/>
        </p:nvPicPr>
        <p:blipFill>
          <a:blip r:embed="rId5" cstate="print"/>
          <a:srcRect/>
          <a:stretch>
            <a:fillRect/>
          </a:stretch>
        </p:blipFill>
        <p:spPr bwMode="auto">
          <a:xfrm>
            <a:off x="5987559" y="4293096"/>
            <a:ext cx="2967058" cy="2232248"/>
          </a:xfrm>
          <a:prstGeom prst="rect">
            <a:avLst/>
          </a:prstGeom>
          <a:noFill/>
        </p:spPr>
      </p:pic>
      <p:pic>
        <p:nvPicPr>
          <p:cNvPr id="17419" name="Picture 11"/>
          <p:cNvPicPr>
            <a:picLocks noGrp="1" noChangeAspect="1" noChangeArrowheads="1"/>
          </p:cNvPicPr>
          <p:nvPr>
            <p:ph idx="1"/>
          </p:nvPr>
        </p:nvPicPr>
        <p:blipFill>
          <a:blip r:embed="rId6" cstate="print"/>
          <a:srcRect/>
          <a:stretch>
            <a:fillRect/>
          </a:stretch>
        </p:blipFill>
        <p:spPr bwMode="auto">
          <a:xfrm>
            <a:off x="2843808" y="2204864"/>
            <a:ext cx="3541328"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0193328">
            <a:off x="974224" y="3661381"/>
            <a:ext cx="78752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descr="https://e7.pngegg.com/pngimages/473/589/png-clipart-corn-on-the-cob-candy-corn-corn-flakes-maize-vegetable-food-candy-corn.png"/>
          <p:cNvPicPr>
            <a:picLocks noChangeAspect="1" noChangeArrowheads="1"/>
          </p:cNvPicPr>
          <p:nvPr/>
        </p:nvPicPr>
        <p:blipFill>
          <a:blip r:embed="rId2" cstate="print"/>
          <a:srcRect/>
          <a:stretch>
            <a:fillRect/>
          </a:stretch>
        </p:blipFill>
        <p:spPr bwMode="auto">
          <a:xfrm>
            <a:off x="611560" y="476672"/>
            <a:ext cx="2855910" cy="374441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91</TotalTime>
  <Words>348</Words>
  <Application>Microsoft Office PowerPoint</Application>
  <PresentationFormat>Экран (4:3)</PresentationFormat>
  <Paragraphs>21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Трек</vt:lpstr>
      <vt:lpstr>Подготовила: воспитаТель  группы «Теремок» Куракина Л.В.</vt:lpstr>
      <vt:lpstr>Цель: Развитие у детей  потребности ухода за растениями, умение наблюдать за их ростом; Вовлечение дошкольников в совместную исследовательскую деятельность.</vt:lpstr>
      <vt:lpstr>Как все начиналось!</vt:lpstr>
      <vt:lpstr>Работа продолжается…</vt:lpstr>
      <vt:lpstr>Первый  урожай!</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KOKO</dc:creator>
  <cp:lastModifiedBy>Пользователь Windows</cp:lastModifiedBy>
  <cp:revision>13</cp:revision>
  <dcterms:created xsi:type="dcterms:W3CDTF">2022-09-05T19:57:36Z</dcterms:created>
  <dcterms:modified xsi:type="dcterms:W3CDTF">2022-09-16T07:40:38Z</dcterms:modified>
</cp:coreProperties>
</file>