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57" r:id="rId5"/>
    <p:sldId id="264" r:id="rId6"/>
    <p:sldId id="261" r:id="rId7"/>
    <p:sldId id="263" r:id="rId8"/>
    <p:sldId id="262" r:id="rId9"/>
    <p:sldId id="265" r:id="rId10"/>
    <p:sldId id="266" r:id="rId11"/>
    <p:sldId id="267" r:id="rId12"/>
    <p:sldId id="268" r:id="rId13"/>
    <p:sldId id="269" r:id="rId14"/>
    <p:sldId id="271" r:id="rId15"/>
    <p:sldId id="272" r:id="rId16"/>
    <p:sldId id="273" r:id="rId17"/>
    <p:sldId id="274" r:id="rId18"/>
    <p:sldId id="279" r:id="rId19"/>
    <p:sldId id="275" r:id="rId20"/>
    <p:sldId id="276" r:id="rId21"/>
    <p:sldId id="277" r:id="rId22"/>
    <p:sldId id="278" r:id="rId23"/>
    <p:sldId id="280" r:id="rId24"/>
    <p:sldId id="281" r:id="rId25"/>
    <p:sldId id="283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45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3FF779-134F-405D-A157-87FF12AA47D3}" type="doc">
      <dgm:prSet loTypeId="urn:microsoft.com/office/officeart/2005/8/layout/matrix1" loCatId="matrix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7636A6CB-66BF-42FB-9B84-B4933CC0A478}">
      <dgm:prSet phldrT="[Текст]"/>
      <dgm:spPr/>
      <dgm:t>
        <a:bodyPr/>
        <a:lstStyle/>
        <a:p>
          <a:r>
            <a:rPr lang="ru-RU" b="1" dirty="0" smtClean="0"/>
            <a:t>Основные формы жестокого обращения с детьми</a:t>
          </a:r>
          <a:endParaRPr lang="ru-RU" b="1" dirty="0"/>
        </a:p>
      </dgm:t>
    </dgm:pt>
    <dgm:pt modelId="{44E3F105-C046-4B10-B1B2-F4E1E2BD2881}" type="parTrans" cxnId="{DDE3F7CE-FD2A-4B20-9901-FE7CB0358713}">
      <dgm:prSet/>
      <dgm:spPr/>
      <dgm:t>
        <a:bodyPr/>
        <a:lstStyle/>
        <a:p>
          <a:endParaRPr lang="ru-RU"/>
        </a:p>
      </dgm:t>
    </dgm:pt>
    <dgm:pt modelId="{9E6872D1-3315-48A0-B974-B193068A7E4A}" type="sibTrans" cxnId="{DDE3F7CE-FD2A-4B20-9901-FE7CB0358713}">
      <dgm:prSet/>
      <dgm:spPr/>
      <dgm:t>
        <a:bodyPr/>
        <a:lstStyle/>
        <a:p>
          <a:endParaRPr lang="ru-RU"/>
        </a:p>
      </dgm:t>
    </dgm:pt>
    <dgm:pt modelId="{EBC31679-E23B-47BD-8CD3-7D21E6DBF0DF}">
      <dgm:prSet phldrT="[Текст]" custT="1"/>
      <dgm:spPr/>
      <dgm:t>
        <a:bodyPr/>
        <a:lstStyle/>
        <a:p>
          <a:r>
            <a:rPr lang="ru-RU" sz="2400" dirty="0" smtClean="0"/>
            <a:t>Физическое насилие</a:t>
          </a:r>
          <a:endParaRPr lang="ru-RU" sz="2400" dirty="0"/>
        </a:p>
      </dgm:t>
    </dgm:pt>
    <dgm:pt modelId="{51472E63-E4D1-4CA1-8CF7-571BC2A5CCED}" type="parTrans" cxnId="{8061D9A4-664D-4025-91E5-3433539B46B4}">
      <dgm:prSet/>
      <dgm:spPr/>
      <dgm:t>
        <a:bodyPr/>
        <a:lstStyle/>
        <a:p>
          <a:endParaRPr lang="ru-RU"/>
        </a:p>
      </dgm:t>
    </dgm:pt>
    <dgm:pt modelId="{BA09AED9-A2CD-4548-A55C-C77535B87135}" type="sibTrans" cxnId="{8061D9A4-664D-4025-91E5-3433539B46B4}">
      <dgm:prSet/>
      <dgm:spPr/>
      <dgm:t>
        <a:bodyPr/>
        <a:lstStyle/>
        <a:p>
          <a:endParaRPr lang="ru-RU"/>
        </a:p>
      </dgm:t>
    </dgm:pt>
    <dgm:pt modelId="{9558D03B-6F5D-4E3C-A3D3-769F753F5806}">
      <dgm:prSet phldrT="[Текст]" custT="1"/>
      <dgm:spPr/>
      <dgm:t>
        <a:bodyPr/>
        <a:lstStyle/>
        <a:p>
          <a:r>
            <a:rPr lang="ru-RU" sz="2400" dirty="0" smtClean="0"/>
            <a:t>Сексуальное насилие (развращение)</a:t>
          </a:r>
          <a:endParaRPr lang="ru-RU" sz="2400" dirty="0"/>
        </a:p>
      </dgm:t>
    </dgm:pt>
    <dgm:pt modelId="{C002381E-C94F-47CC-8FD8-7830DD030F8B}" type="parTrans" cxnId="{78F4A910-C29B-44FF-B3E9-71DBB1CF0617}">
      <dgm:prSet/>
      <dgm:spPr/>
      <dgm:t>
        <a:bodyPr/>
        <a:lstStyle/>
        <a:p>
          <a:endParaRPr lang="ru-RU"/>
        </a:p>
      </dgm:t>
    </dgm:pt>
    <dgm:pt modelId="{265354D3-4181-4CFA-98B1-05A0207438E4}" type="sibTrans" cxnId="{78F4A910-C29B-44FF-B3E9-71DBB1CF0617}">
      <dgm:prSet/>
      <dgm:spPr/>
      <dgm:t>
        <a:bodyPr/>
        <a:lstStyle/>
        <a:p>
          <a:endParaRPr lang="ru-RU"/>
        </a:p>
      </dgm:t>
    </dgm:pt>
    <dgm:pt modelId="{3D41B6FF-9CF8-4738-A349-556AB5653765}">
      <dgm:prSet phldrT="[Текст]" custT="1"/>
      <dgm:spPr/>
      <dgm:t>
        <a:bodyPr/>
        <a:lstStyle/>
        <a:p>
          <a:r>
            <a:rPr lang="ru-RU" sz="2400" dirty="0" smtClean="0"/>
            <a:t>Психическое</a:t>
          </a:r>
          <a:endParaRPr lang="ru-RU" sz="2400" dirty="0"/>
        </a:p>
      </dgm:t>
    </dgm:pt>
    <dgm:pt modelId="{1C8C4D71-33FD-4223-AB20-76DC90B6B81D}" type="parTrans" cxnId="{4C622A38-0412-4362-9B7C-C449543A975F}">
      <dgm:prSet/>
      <dgm:spPr/>
      <dgm:t>
        <a:bodyPr/>
        <a:lstStyle/>
        <a:p>
          <a:endParaRPr lang="ru-RU"/>
        </a:p>
      </dgm:t>
    </dgm:pt>
    <dgm:pt modelId="{EE1A495A-D20B-429D-85B1-63B8B7DAFA57}" type="sibTrans" cxnId="{4C622A38-0412-4362-9B7C-C449543A975F}">
      <dgm:prSet/>
      <dgm:spPr/>
      <dgm:t>
        <a:bodyPr/>
        <a:lstStyle/>
        <a:p>
          <a:endParaRPr lang="ru-RU"/>
        </a:p>
      </dgm:t>
    </dgm:pt>
    <dgm:pt modelId="{FAE06D84-2DC3-4954-987E-3F2FCDF81FCA}">
      <dgm:prSet phldrT="[Текст]" custT="1"/>
      <dgm:spPr/>
      <dgm:t>
        <a:bodyPr/>
        <a:lstStyle/>
        <a:p>
          <a:r>
            <a:rPr lang="ru-RU" sz="2400" dirty="0" smtClean="0"/>
            <a:t>Пренебрежение нуждами ребенка</a:t>
          </a:r>
          <a:endParaRPr lang="ru-RU" sz="2400" dirty="0"/>
        </a:p>
      </dgm:t>
    </dgm:pt>
    <dgm:pt modelId="{2374A285-92C9-44BB-BBAB-67E2388070EB}" type="parTrans" cxnId="{15294709-43DA-4B03-A3C8-48F2ED45FD00}">
      <dgm:prSet/>
      <dgm:spPr/>
      <dgm:t>
        <a:bodyPr/>
        <a:lstStyle/>
        <a:p>
          <a:endParaRPr lang="ru-RU"/>
        </a:p>
      </dgm:t>
    </dgm:pt>
    <dgm:pt modelId="{30292F38-61B5-4E45-9789-7C78C131E772}" type="sibTrans" cxnId="{15294709-43DA-4B03-A3C8-48F2ED45FD00}">
      <dgm:prSet/>
      <dgm:spPr/>
      <dgm:t>
        <a:bodyPr/>
        <a:lstStyle/>
        <a:p>
          <a:endParaRPr lang="ru-RU"/>
        </a:p>
      </dgm:t>
    </dgm:pt>
    <dgm:pt modelId="{5DCDFAE2-FFCD-4877-BAC7-1D7EF1C14220}" type="pres">
      <dgm:prSet presAssocID="{1D3FF779-134F-405D-A157-87FF12AA47D3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922F8E9-A31D-45B5-9A00-F7DFB99F93A3}" type="pres">
      <dgm:prSet presAssocID="{1D3FF779-134F-405D-A157-87FF12AA47D3}" presName="matrix" presStyleCnt="0"/>
      <dgm:spPr/>
    </dgm:pt>
    <dgm:pt modelId="{E6E09F61-AF41-4F37-A66A-CC072424562D}" type="pres">
      <dgm:prSet presAssocID="{1D3FF779-134F-405D-A157-87FF12AA47D3}" presName="tile1" presStyleLbl="node1" presStyleIdx="0" presStyleCnt="4"/>
      <dgm:spPr/>
      <dgm:t>
        <a:bodyPr/>
        <a:lstStyle/>
        <a:p>
          <a:endParaRPr lang="ru-RU"/>
        </a:p>
      </dgm:t>
    </dgm:pt>
    <dgm:pt modelId="{6BF6C013-21EC-4857-8CBA-F15F6FF356E8}" type="pres">
      <dgm:prSet presAssocID="{1D3FF779-134F-405D-A157-87FF12AA47D3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0D134C-B5BA-4FA3-AF6A-84CECE5E96D3}" type="pres">
      <dgm:prSet presAssocID="{1D3FF779-134F-405D-A157-87FF12AA47D3}" presName="tile2" presStyleLbl="node1" presStyleIdx="1" presStyleCnt="4"/>
      <dgm:spPr/>
      <dgm:t>
        <a:bodyPr/>
        <a:lstStyle/>
        <a:p>
          <a:endParaRPr lang="ru-RU"/>
        </a:p>
      </dgm:t>
    </dgm:pt>
    <dgm:pt modelId="{FCF0D9A6-2E21-4B32-BC70-7798466F336A}" type="pres">
      <dgm:prSet presAssocID="{1D3FF779-134F-405D-A157-87FF12AA47D3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3E71E2-198E-4C91-9F0A-D02E9F01CA37}" type="pres">
      <dgm:prSet presAssocID="{1D3FF779-134F-405D-A157-87FF12AA47D3}" presName="tile3" presStyleLbl="node1" presStyleIdx="2" presStyleCnt="4"/>
      <dgm:spPr/>
      <dgm:t>
        <a:bodyPr/>
        <a:lstStyle/>
        <a:p>
          <a:endParaRPr lang="ru-RU"/>
        </a:p>
      </dgm:t>
    </dgm:pt>
    <dgm:pt modelId="{A677856A-1BB1-4B45-8AA1-94694037C5E8}" type="pres">
      <dgm:prSet presAssocID="{1D3FF779-134F-405D-A157-87FF12AA47D3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D68A7C-BBF8-48E0-B74F-D848CE2BBFF8}" type="pres">
      <dgm:prSet presAssocID="{1D3FF779-134F-405D-A157-87FF12AA47D3}" presName="tile4" presStyleLbl="node1" presStyleIdx="3" presStyleCnt="4"/>
      <dgm:spPr/>
      <dgm:t>
        <a:bodyPr/>
        <a:lstStyle/>
        <a:p>
          <a:endParaRPr lang="ru-RU"/>
        </a:p>
      </dgm:t>
    </dgm:pt>
    <dgm:pt modelId="{D008D5A5-4E21-4D3F-8B1D-B37F641E711E}" type="pres">
      <dgm:prSet presAssocID="{1D3FF779-134F-405D-A157-87FF12AA47D3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37CC62-49B5-44BD-8C80-337A1DCF8F10}" type="pres">
      <dgm:prSet presAssocID="{1D3FF779-134F-405D-A157-87FF12AA47D3}" presName="centerTile" presStyleLbl="fgShp" presStyleIdx="0" presStyleCnt="1" custScaleX="125998" custScaleY="127573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8BC75B44-A882-4603-B1DB-5C3443D0EED3}" type="presOf" srcId="{9558D03B-6F5D-4E3C-A3D3-769F753F5806}" destId="{FCF0D9A6-2E21-4B32-BC70-7798466F336A}" srcOrd="1" destOrd="0" presId="urn:microsoft.com/office/officeart/2005/8/layout/matrix1"/>
    <dgm:cxn modelId="{10E84010-19F5-4B4A-8346-047BF44EA750}" type="presOf" srcId="{3D41B6FF-9CF8-4738-A349-556AB5653765}" destId="{A677856A-1BB1-4B45-8AA1-94694037C5E8}" srcOrd="1" destOrd="0" presId="urn:microsoft.com/office/officeart/2005/8/layout/matrix1"/>
    <dgm:cxn modelId="{6CC57BC2-796E-4D58-8979-79C73C435D1C}" type="presOf" srcId="{EBC31679-E23B-47BD-8CD3-7D21E6DBF0DF}" destId="{6BF6C013-21EC-4857-8CBA-F15F6FF356E8}" srcOrd="1" destOrd="0" presId="urn:microsoft.com/office/officeart/2005/8/layout/matrix1"/>
    <dgm:cxn modelId="{1E846FF7-263E-4C45-AAB7-3735E569F009}" type="presOf" srcId="{7636A6CB-66BF-42FB-9B84-B4933CC0A478}" destId="{D637CC62-49B5-44BD-8C80-337A1DCF8F10}" srcOrd="0" destOrd="0" presId="urn:microsoft.com/office/officeart/2005/8/layout/matrix1"/>
    <dgm:cxn modelId="{DDE3F7CE-FD2A-4B20-9901-FE7CB0358713}" srcId="{1D3FF779-134F-405D-A157-87FF12AA47D3}" destId="{7636A6CB-66BF-42FB-9B84-B4933CC0A478}" srcOrd="0" destOrd="0" parTransId="{44E3F105-C046-4B10-B1B2-F4E1E2BD2881}" sibTransId="{9E6872D1-3315-48A0-B974-B193068A7E4A}"/>
    <dgm:cxn modelId="{4C622A38-0412-4362-9B7C-C449543A975F}" srcId="{7636A6CB-66BF-42FB-9B84-B4933CC0A478}" destId="{3D41B6FF-9CF8-4738-A349-556AB5653765}" srcOrd="2" destOrd="0" parTransId="{1C8C4D71-33FD-4223-AB20-76DC90B6B81D}" sibTransId="{EE1A495A-D20B-429D-85B1-63B8B7DAFA57}"/>
    <dgm:cxn modelId="{8F1BD36C-D0CA-4352-9BBB-622FEF33724D}" type="presOf" srcId="{1D3FF779-134F-405D-A157-87FF12AA47D3}" destId="{5DCDFAE2-FFCD-4877-BAC7-1D7EF1C14220}" srcOrd="0" destOrd="0" presId="urn:microsoft.com/office/officeart/2005/8/layout/matrix1"/>
    <dgm:cxn modelId="{932815E5-C98B-4B21-9E4E-F11C6E6EDB25}" type="presOf" srcId="{9558D03B-6F5D-4E3C-A3D3-769F753F5806}" destId="{290D134C-B5BA-4FA3-AF6A-84CECE5E96D3}" srcOrd="0" destOrd="0" presId="urn:microsoft.com/office/officeart/2005/8/layout/matrix1"/>
    <dgm:cxn modelId="{1B17296D-0EAD-4212-8ACA-D7F59082BFB9}" type="presOf" srcId="{3D41B6FF-9CF8-4738-A349-556AB5653765}" destId="{413E71E2-198E-4C91-9F0A-D02E9F01CA37}" srcOrd="0" destOrd="0" presId="urn:microsoft.com/office/officeart/2005/8/layout/matrix1"/>
    <dgm:cxn modelId="{15294709-43DA-4B03-A3C8-48F2ED45FD00}" srcId="{7636A6CB-66BF-42FB-9B84-B4933CC0A478}" destId="{FAE06D84-2DC3-4954-987E-3F2FCDF81FCA}" srcOrd="3" destOrd="0" parTransId="{2374A285-92C9-44BB-BBAB-67E2388070EB}" sibTransId="{30292F38-61B5-4E45-9789-7C78C131E772}"/>
    <dgm:cxn modelId="{D3DD23B3-11DF-4FEC-AF38-DE41A376DB98}" type="presOf" srcId="{EBC31679-E23B-47BD-8CD3-7D21E6DBF0DF}" destId="{E6E09F61-AF41-4F37-A66A-CC072424562D}" srcOrd="0" destOrd="0" presId="urn:microsoft.com/office/officeart/2005/8/layout/matrix1"/>
    <dgm:cxn modelId="{60872047-6C3A-459A-B991-4F463F885155}" type="presOf" srcId="{FAE06D84-2DC3-4954-987E-3F2FCDF81FCA}" destId="{73D68A7C-BBF8-48E0-B74F-D848CE2BBFF8}" srcOrd="0" destOrd="0" presId="urn:microsoft.com/office/officeart/2005/8/layout/matrix1"/>
    <dgm:cxn modelId="{EE102134-5F42-4F64-B0F2-1C1A0489C7CD}" type="presOf" srcId="{FAE06D84-2DC3-4954-987E-3F2FCDF81FCA}" destId="{D008D5A5-4E21-4D3F-8B1D-B37F641E711E}" srcOrd="1" destOrd="0" presId="urn:microsoft.com/office/officeart/2005/8/layout/matrix1"/>
    <dgm:cxn modelId="{78F4A910-C29B-44FF-B3E9-71DBB1CF0617}" srcId="{7636A6CB-66BF-42FB-9B84-B4933CC0A478}" destId="{9558D03B-6F5D-4E3C-A3D3-769F753F5806}" srcOrd="1" destOrd="0" parTransId="{C002381E-C94F-47CC-8FD8-7830DD030F8B}" sibTransId="{265354D3-4181-4CFA-98B1-05A0207438E4}"/>
    <dgm:cxn modelId="{8061D9A4-664D-4025-91E5-3433539B46B4}" srcId="{7636A6CB-66BF-42FB-9B84-B4933CC0A478}" destId="{EBC31679-E23B-47BD-8CD3-7D21E6DBF0DF}" srcOrd="0" destOrd="0" parTransId="{51472E63-E4D1-4CA1-8CF7-571BC2A5CCED}" sibTransId="{BA09AED9-A2CD-4548-A55C-C77535B87135}"/>
    <dgm:cxn modelId="{D7269549-67EC-4DEE-AC21-BE1022E62CD2}" type="presParOf" srcId="{5DCDFAE2-FFCD-4877-BAC7-1D7EF1C14220}" destId="{9922F8E9-A31D-45B5-9A00-F7DFB99F93A3}" srcOrd="0" destOrd="0" presId="urn:microsoft.com/office/officeart/2005/8/layout/matrix1"/>
    <dgm:cxn modelId="{A55D9904-3AC3-4426-9882-91C63BD9DB9C}" type="presParOf" srcId="{9922F8E9-A31D-45B5-9A00-F7DFB99F93A3}" destId="{E6E09F61-AF41-4F37-A66A-CC072424562D}" srcOrd="0" destOrd="0" presId="urn:microsoft.com/office/officeart/2005/8/layout/matrix1"/>
    <dgm:cxn modelId="{63F9BC65-C55D-4FB1-B5AD-E16C91BA5F0A}" type="presParOf" srcId="{9922F8E9-A31D-45B5-9A00-F7DFB99F93A3}" destId="{6BF6C013-21EC-4857-8CBA-F15F6FF356E8}" srcOrd="1" destOrd="0" presId="urn:microsoft.com/office/officeart/2005/8/layout/matrix1"/>
    <dgm:cxn modelId="{14D9E42A-D4D4-45D1-BC00-2CDA11835947}" type="presParOf" srcId="{9922F8E9-A31D-45B5-9A00-F7DFB99F93A3}" destId="{290D134C-B5BA-4FA3-AF6A-84CECE5E96D3}" srcOrd="2" destOrd="0" presId="urn:microsoft.com/office/officeart/2005/8/layout/matrix1"/>
    <dgm:cxn modelId="{2FD3AF30-1A57-48ED-B737-FE42FE030500}" type="presParOf" srcId="{9922F8E9-A31D-45B5-9A00-F7DFB99F93A3}" destId="{FCF0D9A6-2E21-4B32-BC70-7798466F336A}" srcOrd="3" destOrd="0" presId="urn:microsoft.com/office/officeart/2005/8/layout/matrix1"/>
    <dgm:cxn modelId="{02E76013-8D8F-4892-BA4C-C037A7638BE2}" type="presParOf" srcId="{9922F8E9-A31D-45B5-9A00-F7DFB99F93A3}" destId="{413E71E2-198E-4C91-9F0A-D02E9F01CA37}" srcOrd="4" destOrd="0" presId="urn:microsoft.com/office/officeart/2005/8/layout/matrix1"/>
    <dgm:cxn modelId="{C10D464C-8FE1-461F-A5A0-B53BC7A2F923}" type="presParOf" srcId="{9922F8E9-A31D-45B5-9A00-F7DFB99F93A3}" destId="{A677856A-1BB1-4B45-8AA1-94694037C5E8}" srcOrd="5" destOrd="0" presId="urn:microsoft.com/office/officeart/2005/8/layout/matrix1"/>
    <dgm:cxn modelId="{3E9F8AB7-4394-419A-96C8-BC52E94DCF16}" type="presParOf" srcId="{9922F8E9-A31D-45B5-9A00-F7DFB99F93A3}" destId="{73D68A7C-BBF8-48E0-B74F-D848CE2BBFF8}" srcOrd="6" destOrd="0" presId="urn:microsoft.com/office/officeart/2005/8/layout/matrix1"/>
    <dgm:cxn modelId="{151DA650-2BCB-4E7F-BEA3-22A89E19B575}" type="presParOf" srcId="{9922F8E9-A31D-45B5-9A00-F7DFB99F93A3}" destId="{D008D5A5-4E21-4D3F-8B1D-B37F641E711E}" srcOrd="7" destOrd="0" presId="urn:microsoft.com/office/officeart/2005/8/layout/matrix1"/>
    <dgm:cxn modelId="{A8C9822E-870A-4F1C-9C57-F2AD2BC901FA}" type="presParOf" srcId="{5DCDFAE2-FFCD-4877-BAC7-1D7EF1C14220}" destId="{D637CC62-49B5-44BD-8C80-337A1DCF8F10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E09F61-AF41-4F37-A66A-CC072424562D}">
      <dsp:nvSpPr>
        <dsp:cNvPr id="0" name=""/>
        <dsp:cNvSpPr/>
      </dsp:nvSpPr>
      <dsp:spPr>
        <a:xfrm rot="16200000">
          <a:off x="524030" y="-524030"/>
          <a:ext cx="2024112" cy="3072172"/>
        </a:xfrm>
        <a:prstGeom prst="round1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Физическое насилие</a:t>
          </a:r>
          <a:endParaRPr lang="ru-RU" sz="2400" kern="1200" dirty="0"/>
        </a:p>
      </dsp:txBody>
      <dsp:txXfrm rot="5400000">
        <a:off x="0" y="0"/>
        <a:ext cx="3072172" cy="1518084"/>
      </dsp:txXfrm>
    </dsp:sp>
    <dsp:sp modelId="{290D134C-B5BA-4FA3-AF6A-84CECE5E96D3}">
      <dsp:nvSpPr>
        <dsp:cNvPr id="0" name=""/>
        <dsp:cNvSpPr/>
      </dsp:nvSpPr>
      <dsp:spPr>
        <a:xfrm>
          <a:off x="3072172" y="0"/>
          <a:ext cx="3072172" cy="2024112"/>
        </a:xfrm>
        <a:prstGeom prst="round1Rect">
          <a:avLst/>
        </a:prstGeom>
        <a:solidFill>
          <a:schemeClr val="accent2">
            <a:hueOff val="2400000"/>
            <a:satOff val="-25604"/>
            <a:lumOff val="1137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Сексуальное насилие (развращение)</a:t>
          </a:r>
          <a:endParaRPr lang="ru-RU" sz="2400" kern="1200" dirty="0"/>
        </a:p>
      </dsp:txBody>
      <dsp:txXfrm>
        <a:off x="3072172" y="0"/>
        <a:ext cx="3072172" cy="1518084"/>
      </dsp:txXfrm>
    </dsp:sp>
    <dsp:sp modelId="{413E71E2-198E-4C91-9F0A-D02E9F01CA37}">
      <dsp:nvSpPr>
        <dsp:cNvPr id="0" name=""/>
        <dsp:cNvSpPr/>
      </dsp:nvSpPr>
      <dsp:spPr>
        <a:xfrm rot="10800000">
          <a:off x="0" y="2024112"/>
          <a:ext cx="3072172" cy="2024112"/>
        </a:xfrm>
        <a:prstGeom prst="round1Rect">
          <a:avLst/>
        </a:prstGeom>
        <a:solidFill>
          <a:schemeClr val="accent2">
            <a:hueOff val="4800000"/>
            <a:satOff val="-51208"/>
            <a:lumOff val="2274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Психическое</a:t>
          </a:r>
          <a:endParaRPr lang="ru-RU" sz="2400" kern="1200" dirty="0"/>
        </a:p>
      </dsp:txBody>
      <dsp:txXfrm rot="10800000">
        <a:off x="0" y="2530140"/>
        <a:ext cx="3072172" cy="1518084"/>
      </dsp:txXfrm>
    </dsp:sp>
    <dsp:sp modelId="{73D68A7C-BBF8-48E0-B74F-D848CE2BBFF8}">
      <dsp:nvSpPr>
        <dsp:cNvPr id="0" name=""/>
        <dsp:cNvSpPr/>
      </dsp:nvSpPr>
      <dsp:spPr>
        <a:xfrm rot="5400000">
          <a:off x="3596202" y="1500081"/>
          <a:ext cx="2024112" cy="3072172"/>
        </a:xfrm>
        <a:prstGeom prst="round1Rect">
          <a:avLst/>
        </a:prstGeom>
        <a:solidFill>
          <a:schemeClr val="accent2">
            <a:hueOff val="7200000"/>
            <a:satOff val="-76812"/>
            <a:lumOff val="3411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Пренебрежение нуждами ребенка</a:t>
          </a:r>
          <a:endParaRPr lang="ru-RU" sz="2400" kern="1200" dirty="0"/>
        </a:p>
      </dsp:txBody>
      <dsp:txXfrm rot="-5400000">
        <a:off x="3072172" y="2530140"/>
        <a:ext cx="3072172" cy="1518084"/>
      </dsp:txXfrm>
    </dsp:sp>
    <dsp:sp modelId="{D637CC62-49B5-44BD-8C80-337A1DCF8F10}">
      <dsp:nvSpPr>
        <dsp:cNvPr id="0" name=""/>
        <dsp:cNvSpPr/>
      </dsp:nvSpPr>
      <dsp:spPr>
        <a:xfrm>
          <a:off x="1910909" y="1378556"/>
          <a:ext cx="2322525" cy="1291110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Основные формы жестокого обращения с детьми</a:t>
          </a:r>
          <a:endParaRPr lang="ru-RU" sz="1700" b="1" kern="1200" dirty="0"/>
        </a:p>
      </dsp:txBody>
      <dsp:txXfrm>
        <a:off x="1973936" y="1441583"/>
        <a:ext cx="2196471" cy="11650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пн 28.10.19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пн 28.10.19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пн 28.10.19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4096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FFFFFF"/>
              </a:solidFill>
            </a:endParaRPr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3D7B835-96CD-4D7C-9499-612D0FA7D46B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40967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8732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4ED056-B22A-4975-BF2D-E8132E3A734E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2573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DE2072-EC00-4387-9471-85835AE7C021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416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3EB68A-BEAD-4300-8FB9-DD638DDF32EB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7256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5405D0-8F76-4DA9-A6AA-BB08F3C11AAB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6385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7DF9E-2B6F-4FD0-BD35-A87C4A5258AD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26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0E1813-4D8A-49DA-A42F-A5EB3D1CD9D7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6945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51D037-20A4-4840-9D95-F8721B7E6A5D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875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пн 28.10.19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FDCFDC-CC6F-4C19-A388-381FC56754C9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6732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1DEBB1-F6B2-4C7C-85AC-C7331B1B0417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7269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B2650F-E9D3-4B51-A331-D615BC595732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5225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пн 28.10.19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7537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пн 28.10.19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6747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пн 28.10.19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3647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пн 28.10.19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6227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пн 28.10.19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6622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пн 28.10.19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1448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пн 28.10.19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717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пн 28.10.19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пн 28.10.19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1408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пн 28.10.19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2705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пн 28.10.19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6604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пн 28.10.19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215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пн 28.10.19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пн 28.10.19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пн 28.10.19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пн 28.10.19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пн 28.10.19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пн 28.10.19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пн 28.10.19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FFFFFF"/>
              </a:solidFill>
            </a:endParaRPr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FFFFFF"/>
              </a:solidFill>
            </a:endParaRP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EEE3623-9EAC-4A0D-834D-0C36FF820862}" type="slidenum">
              <a:rPr 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44393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пн 28.10.19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76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476672"/>
            <a:ext cx="7772400" cy="2763738"/>
          </a:xfrm>
        </p:spPr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  <a:t/>
            </a:r>
            <a:b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  <a:t>«Правовая грамотность дошкольников»</a:t>
            </a:r>
            <a:endParaRPr lang="ru-RU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664896" cy="2351112"/>
          </a:xfrm>
        </p:spPr>
        <p:txBody>
          <a:bodyPr>
            <a:normAutofit/>
          </a:bodyPr>
          <a:lstStyle/>
          <a:p>
            <a:pPr algn="r"/>
            <a:r>
              <a:rPr lang="ru-RU" dirty="0" smtClean="0">
                <a:solidFill>
                  <a:schemeClr val="tx1"/>
                </a:solidFill>
                <a:latin typeface="Comic Sans MS" pitchFamily="66" charset="0"/>
              </a:rPr>
              <a:t>Подготовила старший воспитатель МБДОУ детского сада №1 «Сказка»</a:t>
            </a:r>
            <a:r>
              <a:rPr lang="ru-RU" dirty="0" smtClean="0">
                <a:solidFill>
                  <a:schemeClr val="tx1"/>
                </a:solidFill>
              </a:rPr>
              <a:t>:</a:t>
            </a:r>
            <a:r>
              <a:rPr lang="ru-RU" dirty="0" smtClean="0"/>
              <a:t> </a:t>
            </a:r>
          </a:p>
          <a:p>
            <a:pPr algn="r"/>
            <a:r>
              <a:rPr lang="ru-RU" dirty="0" err="1" smtClean="0">
                <a:solidFill>
                  <a:schemeClr val="tx1"/>
                </a:solidFill>
                <a:latin typeface="Comic Sans MS" pitchFamily="66" charset="0"/>
              </a:rPr>
              <a:t>Жибарева</a:t>
            </a:r>
            <a:r>
              <a:rPr lang="ru-RU" dirty="0" smtClean="0">
                <a:solidFill>
                  <a:schemeClr val="tx1"/>
                </a:solidFill>
                <a:latin typeface="Comic Sans MS" pitchFamily="66" charset="0"/>
              </a:rPr>
              <a:t> С.А</a:t>
            </a:r>
            <a:r>
              <a:rPr lang="ru-RU" dirty="0" smtClean="0">
                <a:solidFill>
                  <a:schemeClr val="tx1"/>
                </a:solidFill>
                <a:latin typeface="Comic Sans MS" pitchFamily="66" charset="0"/>
              </a:rPr>
              <a:t>.</a:t>
            </a:r>
            <a:endParaRPr lang="ru-RU" dirty="0" smtClean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4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260648"/>
            <a:ext cx="7859216" cy="5759152"/>
          </a:xfrm>
          <a:ln>
            <a:noFill/>
          </a:ln>
        </p:spPr>
        <p:txBody>
          <a:bodyPr/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Формы работы с детьми:</a:t>
            </a:r>
          </a:p>
          <a:p>
            <a:r>
              <a:rPr lang="ru-RU" sz="1800" dirty="0" smtClean="0">
                <a:solidFill>
                  <a:schemeClr val="accent4">
                    <a:lumMod val="10000"/>
                  </a:schemeClr>
                </a:solidFill>
              </a:rPr>
              <a:t>Специально организованное занятие</a:t>
            </a:r>
          </a:p>
          <a:p>
            <a:r>
              <a:rPr lang="ru-RU" sz="1800" dirty="0" smtClean="0">
                <a:solidFill>
                  <a:schemeClr val="accent4">
                    <a:lumMod val="10000"/>
                  </a:schemeClr>
                </a:solidFill>
              </a:rPr>
              <a:t>Ролевые, театрализованные и дидактические игры</a:t>
            </a:r>
          </a:p>
          <a:p>
            <a:r>
              <a:rPr lang="ru-RU" sz="1800" dirty="0" smtClean="0">
                <a:solidFill>
                  <a:schemeClr val="accent4">
                    <a:lumMod val="10000"/>
                  </a:schemeClr>
                </a:solidFill>
              </a:rPr>
              <a:t>Игры и упражнения на развитие эмоциональной сферы, </a:t>
            </a:r>
            <a:r>
              <a:rPr lang="ru-RU" sz="1800" dirty="0" err="1" smtClean="0">
                <a:solidFill>
                  <a:schemeClr val="accent4">
                    <a:lumMod val="10000"/>
                  </a:schemeClr>
                </a:solidFill>
              </a:rPr>
              <a:t>эмпатии</a:t>
            </a:r>
            <a:r>
              <a:rPr lang="ru-RU" sz="1800" dirty="0" smtClean="0">
                <a:solidFill>
                  <a:schemeClr val="accent4">
                    <a:lumMod val="10000"/>
                  </a:schemeClr>
                </a:solidFill>
              </a:rPr>
              <a:t>, коммуникативных навыков и умений:</a:t>
            </a:r>
          </a:p>
          <a:p>
            <a:r>
              <a:rPr lang="ru-RU" sz="1800" dirty="0">
                <a:solidFill>
                  <a:schemeClr val="accent4">
                    <a:lumMod val="10000"/>
                  </a:schemeClr>
                </a:solidFill>
              </a:rPr>
              <a:t>И</a:t>
            </a:r>
            <a:r>
              <a:rPr lang="ru-RU" sz="1800" dirty="0" smtClean="0">
                <a:solidFill>
                  <a:schemeClr val="accent4">
                    <a:lumMod val="10000"/>
                  </a:schemeClr>
                </a:solidFill>
              </a:rPr>
              <a:t>спользование сюжетов хорошо известных сказок (иллюстрации, видео, аудиокассеты, диафильмы, беседа о прочитанном/просмотренном</a:t>
            </a:r>
          </a:p>
          <a:p>
            <a:r>
              <a:rPr lang="ru-RU" sz="1800" dirty="0" smtClean="0">
                <a:solidFill>
                  <a:schemeClr val="accent4">
                    <a:lumMod val="10000"/>
                  </a:schemeClr>
                </a:solidFill>
              </a:rPr>
              <a:t>решение проблемных задач, поиск решений от своего имени или имени героя </a:t>
            </a:r>
          </a:p>
          <a:p>
            <a:r>
              <a:rPr lang="ru-RU" sz="1800" dirty="0" smtClean="0">
                <a:solidFill>
                  <a:schemeClr val="accent4">
                    <a:lumMod val="10000"/>
                  </a:schemeClr>
                </a:solidFill>
              </a:rPr>
              <a:t>Дидактические игры</a:t>
            </a:r>
          </a:p>
          <a:p>
            <a:r>
              <a:rPr lang="ru-RU" sz="1800" dirty="0" smtClean="0">
                <a:solidFill>
                  <a:schemeClr val="accent4">
                    <a:lumMod val="10000"/>
                  </a:schemeClr>
                </a:solidFill>
              </a:rPr>
              <a:t>Наблюдение. </a:t>
            </a:r>
          </a:p>
          <a:p>
            <a:r>
              <a:rPr lang="ru-RU" sz="1800" dirty="0" smtClean="0">
                <a:solidFill>
                  <a:schemeClr val="accent4">
                    <a:lumMod val="10000"/>
                  </a:schemeClr>
                </a:solidFill>
              </a:rPr>
              <a:t>Прием визуализации. </a:t>
            </a:r>
          </a:p>
          <a:p>
            <a:r>
              <a:rPr lang="ru-RU" sz="1800" dirty="0">
                <a:solidFill>
                  <a:schemeClr val="accent4">
                    <a:lumMod val="10000"/>
                  </a:schemeClr>
                </a:solidFill>
              </a:rPr>
              <a:t>М</a:t>
            </a:r>
            <a:r>
              <a:rPr lang="ru-RU" sz="1800" dirty="0" smtClean="0">
                <a:solidFill>
                  <a:schemeClr val="accent4">
                    <a:lumMod val="10000"/>
                  </a:schemeClr>
                </a:solidFill>
              </a:rPr>
              <a:t>етод драматизации </a:t>
            </a:r>
          </a:p>
          <a:p>
            <a:r>
              <a:rPr lang="ru-RU" sz="1800" dirty="0" smtClean="0">
                <a:solidFill>
                  <a:schemeClr val="accent4">
                    <a:lumMod val="10000"/>
                  </a:schemeClr>
                </a:solidFill>
              </a:rPr>
              <a:t>Проблемно-поисковые методы</a:t>
            </a:r>
          </a:p>
          <a:p>
            <a:r>
              <a:rPr lang="ru-RU" sz="1800" dirty="0" smtClean="0">
                <a:solidFill>
                  <a:schemeClr val="accent4">
                    <a:lumMod val="10000"/>
                  </a:schemeClr>
                </a:solidFill>
              </a:rPr>
              <a:t> Продуктивная деятельность</a:t>
            </a:r>
            <a:endParaRPr lang="ru-RU" sz="1800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3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87624" y="188640"/>
            <a:ext cx="7632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в статье 18 (п.1) закона «Об образовании» указано, что родители являются первыми педагогами, которые обязаны заложить основы физического, нравственного, и интеллектуального развития ребёнка в раннем и дошкольном возрастах.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61945" y="1439778"/>
            <a:ext cx="80648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«Проблемные родители» - не вина ребёнка, а его беда и несчастье. 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006958182"/>
              </p:ext>
            </p:extLst>
          </p:nvPr>
        </p:nvGraphicFramePr>
        <p:xfrm>
          <a:off x="1571836" y="2636912"/>
          <a:ext cx="6144344" cy="4048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916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44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Игра «Правовой цветок»</a:t>
            </a:r>
            <a:endParaRPr lang="ru-RU" sz="44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92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92100"/>
            <a:ext cx="7283152" cy="138430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Право ребенка на имя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88840"/>
            <a:ext cx="6768752" cy="45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386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92100"/>
            <a:ext cx="8003232" cy="13843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Право жить и воспитываться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в семье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3" t="19791" r="9889" b="6779"/>
          <a:stretch/>
        </p:blipFill>
        <p:spPr bwMode="auto">
          <a:xfrm>
            <a:off x="1331640" y="1844824"/>
            <a:ext cx="6916179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832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92100"/>
            <a:ext cx="7931224" cy="1384300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Право на личную жизнь,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> неприкосновенность жилища или 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>тайну корреспонденции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44824"/>
            <a:ext cx="7341303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931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Право на защиту от физического </a:t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FF0000"/>
                </a:solidFill>
              </a:rPr>
              <a:t>или психического насилия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44824"/>
            <a:ext cx="6541731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023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559768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Право на медицинское обслуживание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67966"/>
            <a:ext cx="4392488" cy="489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424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Право на образование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429" y="1905000"/>
            <a:ext cx="4643141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035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3843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Право на отдых и досуг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12776"/>
            <a:ext cx="6377347" cy="5255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662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88640"/>
            <a:ext cx="7056784" cy="5937523"/>
          </a:xfrm>
        </p:spPr>
        <p:txBody>
          <a:bodyPr>
            <a:normAutofit fontScale="55000" lnSpcReduction="20000"/>
          </a:bodyPr>
          <a:lstStyle/>
          <a:p>
            <a:pPr marL="11430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Результаты ряда социологических исследований позволяют выделить пять групп наиболее распространенных видов нарушений прав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детства:</a:t>
            </a:r>
          </a:p>
          <a:p>
            <a:pPr marL="571500" indent="-457200">
              <a:lnSpc>
                <a:spcPct val="115000"/>
              </a:lnSpc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физическое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воздействие, так называемое физическое притеснение;</a:t>
            </a:r>
            <a:endParaRPr lang="ru-RU" sz="2400" dirty="0"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морально-нравственные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запреты, ограничения, унижения, лицемерие, ложь по отношению к детям, вызванные неумением родителей строить отношения с детьми и воспитывать их;</a:t>
            </a:r>
            <a:endParaRPr lang="ru-RU" sz="2400" dirty="0"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игнорирование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родителями интересов ребенка, не соответствующих представлениям о них взрослых, пренебрежительное отношение к знакомым и друзьям детей, отрицательные оценки интересов и действий ребенка вне дома, пренебрежение взглядами и интересами ребенка;</a:t>
            </a:r>
            <a:endParaRPr lang="ru-RU" sz="2400" dirty="0"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отсутствие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условий, необходимых для жизни (ограничения и запреты в питании, медико-санитарном обслуживании, в покупке крайне необходимых вещей);</a:t>
            </a:r>
            <a:endParaRPr lang="ru-RU" sz="2400" dirty="0"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нарушение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сексуальных норм в семейном кругу как в общении с детьми, так и через демонстрацию родителями супружеской неверности.</a:t>
            </a:r>
            <a:endParaRPr lang="ru-RU" sz="2400" dirty="0"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2052" name="Picture 4" descr="https://www.gifmania.co.uk/Animated-Letters-Animated-Gifs/Animated-Pink-Letters/Alphabet-Rose-Color-3D/exclamation-mark-pink-color-474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88640"/>
            <a:ext cx="952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50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Право ребенка на жизнь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844824"/>
            <a:ext cx="3744416" cy="476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125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Короткая, но очень поучительная притча! О воспитание детей. Злой лук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9000" y="1905000"/>
            <a:ext cx="7367588" cy="4114800"/>
          </a:xfrm>
        </p:spPr>
      </p:pic>
    </p:spTree>
    <p:extLst>
      <p:ext uri="{BB962C8B-B14F-4D97-AF65-F5344CB8AC3E}">
        <p14:creationId xmlns:p14="http://schemas.microsoft.com/office/powerpoint/2010/main" val="285147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15616" y="1196752"/>
            <a:ext cx="669674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В жизни можно по –разному жить:</a:t>
            </a:r>
          </a:p>
          <a:p>
            <a:pPr algn="ctr"/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В горе можно и в радости,</a:t>
            </a:r>
          </a:p>
          <a:p>
            <a:pPr algn="ctr"/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Вовремя есть, вовремя пить,</a:t>
            </a:r>
          </a:p>
          <a:p>
            <a:pPr algn="ctr"/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Вовремя делать гадости.</a:t>
            </a:r>
          </a:p>
          <a:p>
            <a:pPr algn="ctr"/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А можно и так:</a:t>
            </a:r>
          </a:p>
          <a:p>
            <a:pPr algn="ctr"/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На рассвете встать</a:t>
            </a:r>
          </a:p>
          <a:p>
            <a:pPr algn="ctr"/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И, помышляя о чуде,</a:t>
            </a:r>
          </a:p>
          <a:p>
            <a:pPr algn="ctr"/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Рукой обнажённой солнце достать</a:t>
            </a:r>
          </a:p>
          <a:p>
            <a:pPr algn="ctr"/>
            <a:r>
              <a:rPr lang="ru-RU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И подарить его людям.</a:t>
            </a:r>
          </a:p>
        </p:txBody>
      </p:sp>
    </p:spTree>
    <p:extLst>
      <p:ext uri="{BB962C8B-B14F-4D97-AF65-F5344CB8AC3E}">
        <p14:creationId xmlns:p14="http://schemas.microsoft.com/office/powerpoint/2010/main" val="136917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905000"/>
            <a:ext cx="8579296" cy="4114800"/>
          </a:xfrm>
        </p:spPr>
        <p:txBody>
          <a:bodyPr/>
          <a:lstStyle/>
          <a:p>
            <a:pPr marL="0" indent="0" algn="ctr">
              <a:buNone/>
            </a:pPr>
            <a:r>
              <a:rPr lang="ru-RU" sz="6600" dirty="0" smtClean="0">
                <a:solidFill>
                  <a:srgbClr val="FF0000"/>
                </a:solidFill>
              </a:rPr>
              <a:t>Спасибо за внимание.</a:t>
            </a:r>
            <a:endParaRPr lang="ru-RU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19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9" t="24234" r="54610" b="7887"/>
          <a:stretch/>
        </p:blipFill>
        <p:spPr bwMode="auto">
          <a:xfrm>
            <a:off x="611560" y="1916832"/>
            <a:ext cx="2976019" cy="4168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00693"/>
            <a:ext cx="2952328" cy="4200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349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G13024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074778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7" name="Picture 3" descr="G04609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133600"/>
            <a:ext cx="1071562" cy="106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8053843"/>
      </p:ext>
    </p:extLst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534 0.07029 C 0.11145 0.04878 0.14757 0.02751 0.19757 0.03214 C 0.24757 0.03676 0.34843 0.07306 0.37534 0.0978 C 0.40225 0.12254 0.32691 0.16185 0.35954 0.18011 C 0.39218 0.19838 0.53802 0.18011 0.57066 0.20763 C 0.60329 0.23514 0.52448 0.31006 0.55486 0.34497 C 0.58524 0.37988 0.72569 0.39144 0.75312 0.41688 C 0.78055 0.44231 0.69548 0.44439 0.71979 0.49734 C 0.74409 0.55029 0.8217 0.64208 0.8993 0.7341 " pathEditMode="relative" rAng="0" ptsTypes="aaaaaaaaA">
                                      <p:cBhvr>
                                        <p:cTn id="6" dur="50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98" y="31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https://fs03.metod-kopilka.ru/images/doc/50/44995/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836712"/>
            <a:ext cx="6501652" cy="487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61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404664"/>
            <a:ext cx="820891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7030A0"/>
                </a:solidFill>
              </a:rPr>
              <a:t>Список нормативно-правовых актов, рекомендуемых для использования при проведении мероприятий по повышению правовой грамотности детей, родителей (законных представителей) и педагогических работников, участвующих в воспитании </a:t>
            </a:r>
            <a:r>
              <a:rPr lang="ru-RU" sz="1400" b="1" dirty="0" smtClean="0">
                <a:solidFill>
                  <a:srgbClr val="7030A0"/>
                </a:solidFill>
              </a:rPr>
              <a:t>детей</a:t>
            </a:r>
          </a:p>
          <a:p>
            <a:r>
              <a:rPr lang="ru-RU" sz="1400" dirty="0" smtClean="0">
                <a:solidFill>
                  <a:srgbClr val="7030A0"/>
                </a:solidFill>
              </a:rPr>
              <a:t> </a:t>
            </a:r>
            <a:endParaRPr lang="ru-RU" sz="1400" dirty="0">
              <a:solidFill>
                <a:srgbClr val="7030A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400" b="1" dirty="0" smtClean="0">
                <a:solidFill>
                  <a:schemeClr val="accent4">
                    <a:lumMod val="10000"/>
                  </a:schemeClr>
                </a:solidFill>
              </a:rPr>
              <a:t>Всеобщая </a:t>
            </a:r>
            <a:r>
              <a:rPr lang="ru-RU" sz="1400" b="1" dirty="0">
                <a:solidFill>
                  <a:schemeClr val="accent4">
                    <a:lumMod val="10000"/>
                  </a:schemeClr>
                </a:solidFill>
              </a:rPr>
              <a:t>декларация прав человека (принята на третьей сессии Генеральной Ассамблеи ООН резолюцией 217 А (III) от 10 декабря 1948 г.);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</a:rPr>
              <a:t>Декларация </a:t>
            </a:r>
            <a:r>
              <a:rPr lang="ru-RU" sz="1400" b="1" dirty="0">
                <a:solidFill>
                  <a:schemeClr val="bg2">
                    <a:lumMod val="75000"/>
                  </a:schemeClr>
                </a:solidFill>
              </a:rPr>
              <a:t>прав ребенка (принята резолюцией 1386 (XIV) Генеральной Ассамблеи ООН от 20 ноября 1959 г.);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b="1" dirty="0" smtClean="0">
                <a:solidFill>
                  <a:schemeClr val="accent4">
                    <a:lumMod val="10000"/>
                  </a:schemeClr>
                </a:solidFill>
              </a:rPr>
              <a:t>Конвенция </a:t>
            </a:r>
            <a:r>
              <a:rPr lang="ru-RU" sz="1400" b="1" dirty="0">
                <a:solidFill>
                  <a:schemeClr val="accent4">
                    <a:lumMod val="10000"/>
                  </a:schemeClr>
                </a:solidFill>
              </a:rPr>
              <a:t>о защите прав человека и основных свобод (заключена в </a:t>
            </a:r>
            <a:r>
              <a:rPr lang="ru-RU" sz="1400" b="1" dirty="0" err="1">
                <a:solidFill>
                  <a:schemeClr val="accent4">
                    <a:lumMod val="10000"/>
                  </a:schemeClr>
                </a:solidFill>
              </a:rPr>
              <a:t>г.Риме</a:t>
            </a:r>
            <a:r>
              <a:rPr lang="ru-RU" sz="1400" b="1" dirty="0">
                <a:solidFill>
                  <a:schemeClr val="accent4">
                    <a:lumMod val="10000"/>
                  </a:schemeClr>
                </a:solidFill>
              </a:rPr>
              <a:t> 04.11.1950);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b="1" dirty="0" smtClean="0">
                <a:solidFill>
                  <a:srgbClr val="FF0000"/>
                </a:solidFill>
              </a:rPr>
              <a:t>Конвенция </a:t>
            </a:r>
            <a:r>
              <a:rPr lang="ru-RU" sz="1400" b="1" dirty="0">
                <a:solidFill>
                  <a:srgbClr val="FF0000"/>
                </a:solidFill>
              </a:rPr>
              <a:t>о правах ребенка (одобрена Генеральной Ассамблеей ООН 20.11.1989) (вступила в силу для СССР 15.09.1990);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b="1" dirty="0" smtClean="0">
                <a:solidFill>
                  <a:schemeClr val="accent4">
                    <a:lumMod val="10000"/>
                  </a:schemeClr>
                </a:solidFill>
              </a:rPr>
              <a:t>Декларация </a:t>
            </a:r>
            <a:r>
              <a:rPr lang="ru-RU" sz="1400" b="1" dirty="0">
                <a:solidFill>
                  <a:schemeClr val="accent4">
                    <a:lumMod val="10000"/>
                  </a:schemeClr>
                </a:solidFill>
              </a:rPr>
              <a:t>о социальных и правовых принципах, касающихся защиты и благополучия детей, особенно при передаче детей на воспитание и их усыновлении на национальном и международном уровнях (принята резолюцией 41/95 Генеральной Ассамблеи ООН от 3 декабря 1986 г.);5*. </a:t>
            </a:r>
            <a:endParaRPr lang="ru-RU" sz="1400" b="1" dirty="0" smtClean="0">
              <a:solidFill>
                <a:schemeClr val="accent4">
                  <a:lumMod val="10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</a:rPr>
              <a:t>Конституция 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Российской Федерации (принята всенародным голосованием 12.12.1993) (с учетом поправок, внесенных Законами РФ о поправках к Конституции РФ от 30.12.2008 № 6-ФКЗ, от 30.12.2008 № 7-ФКЗ);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b="1" dirty="0" smtClean="0">
                <a:solidFill>
                  <a:schemeClr val="accent4">
                    <a:lumMod val="10000"/>
                  </a:schemeClr>
                </a:solidFill>
              </a:rPr>
              <a:t>Закон </a:t>
            </a:r>
            <a:r>
              <a:rPr lang="ru-RU" sz="1400" b="1" dirty="0">
                <a:solidFill>
                  <a:schemeClr val="accent4">
                    <a:lumMod val="10000"/>
                  </a:schemeClr>
                </a:solidFill>
              </a:rPr>
              <a:t>РФ "Об образовании" от 29 декабря 2012 г. № 273-ФЗ;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b="1" dirty="0" smtClean="0">
                <a:solidFill>
                  <a:srgbClr val="0070C0"/>
                </a:solidFill>
              </a:rPr>
              <a:t>Закон </a:t>
            </a:r>
            <a:r>
              <a:rPr lang="ru-RU" sz="1400" b="1" dirty="0">
                <a:solidFill>
                  <a:srgbClr val="0070C0"/>
                </a:solidFill>
              </a:rPr>
              <a:t>РФ "Об основных гарантиях прав ребенка в Российской Федерации" от 24.07.1998 № 124-ФЗ;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b="1" dirty="0" smtClean="0">
                <a:solidFill>
                  <a:schemeClr val="accent4">
                    <a:lumMod val="10000"/>
                  </a:schemeClr>
                </a:solidFill>
              </a:rPr>
              <a:t>Закон </a:t>
            </a:r>
            <a:r>
              <a:rPr lang="ru-RU" sz="1400" b="1" dirty="0">
                <a:solidFill>
                  <a:schemeClr val="accent4">
                    <a:lumMod val="10000"/>
                  </a:schemeClr>
                </a:solidFill>
              </a:rPr>
              <a:t>РФ "Об основах системы профилактики безнадзорности и правонарушений несовершеннолетних" от 24.06.1999 № 120-ФЗ;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b="1" dirty="0" smtClean="0">
                <a:solidFill>
                  <a:srgbClr val="D44512"/>
                </a:solidFill>
              </a:rPr>
              <a:t>Кодекс </a:t>
            </a:r>
            <a:r>
              <a:rPr lang="ru-RU" sz="1400" b="1" dirty="0">
                <a:solidFill>
                  <a:srgbClr val="D44512"/>
                </a:solidFill>
              </a:rPr>
              <a:t>Российской Федерации об административных правонарушениях № 195-ФЗ от 30.12.2001 г.</a:t>
            </a:r>
          </a:p>
        </p:txBody>
      </p:sp>
    </p:spTree>
    <p:extLst>
      <p:ext uri="{BB962C8B-B14F-4D97-AF65-F5344CB8AC3E}">
        <p14:creationId xmlns:p14="http://schemas.microsoft.com/office/powerpoint/2010/main" val="427101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2967335"/>
            <a:ext cx="7416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МИНИСТЕРСТВО ОБРАЗОВАНИЯ И НАУКИ РОССИЙСКОЙ ФЕДЕРАЦИИ ПИСЬМО от 3 октября 2017 года № 09-1995</a:t>
            </a:r>
          </a:p>
        </p:txBody>
      </p:sp>
    </p:spTree>
    <p:extLst>
      <p:ext uri="{BB962C8B-B14F-4D97-AF65-F5344CB8AC3E}">
        <p14:creationId xmlns:p14="http://schemas.microsoft.com/office/powerpoint/2010/main" val="177215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474345"/>
            <a:ext cx="712879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Monotype Corsiva" pitchFamily="66" charset="0"/>
              </a:rPr>
              <a:t>Основными </a:t>
            </a:r>
            <a:r>
              <a:rPr lang="ru-RU" sz="2400" b="1" dirty="0">
                <a:solidFill>
                  <a:schemeClr val="bg1"/>
                </a:solidFill>
                <a:latin typeface="Monotype Corsiva" pitchFamily="66" charset="0"/>
              </a:rPr>
              <a:t>направлениями деятельности образовательных организаций в рамках повышения правовой грамотности должны являться: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Comic Sans MS" pitchFamily="66" charset="0"/>
              </a:rPr>
              <a:t>разработка </a:t>
            </a:r>
            <a:r>
              <a:rPr lang="ru-RU" b="1" dirty="0">
                <a:solidFill>
                  <a:schemeClr val="accent4">
                    <a:lumMod val="10000"/>
                  </a:schemeClr>
                </a:solidFill>
                <a:latin typeface="Comic Sans MS" pitchFamily="66" charset="0"/>
              </a:rPr>
              <a:t>программ, методических пособий, включающих правовую тематику;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Comic Sans MS" pitchFamily="66" charset="0"/>
              </a:rPr>
              <a:t>обучение </a:t>
            </a:r>
            <a:r>
              <a:rPr lang="ru-RU" b="1" dirty="0">
                <a:solidFill>
                  <a:schemeClr val="accent4">
                    <a:lumMod val="10000"/>
                  </a:schemeClr>
                </a:solidFill>
                <a:latin typeface="Comic Sans MS" pitchFamily="66" charset="0"/>
              </a:rPr>
              <a:t>обучающихся основам правовой культуры с целью повышения гражданской активности и формирования навыков ориентироваться в различных жизненных ситуациях, в том числе, соблюдая социальные обязанности и отстаивая собственные права;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Comic Sans MS" pitchFamily="66" charset="0"/>
              </a:rPr>
              <a:t>реализация </a:t>
            </a:r>
            <a:r>
              <a:rPr lang="ru-RU" b="1" dirty="0">
                <a:solidFill>
                  <a:schemeClr val="accent4">
                    <a:lumMod val="10000"/>
                  </a:schemeClr>
                </a:solidFill>
                <a:latin typeface="Comic Sans MS" pitchFamily="66" charset="0"/>
              </a:rPr>
              <a:t>программ повышения правовой грамотности для родителей с целью формирования основ правовой культуры в семье;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Comic Sans MS" pitchFamily="66" charset="0"/>
              </a:rPr>
              <a:t>повышение </a:t>
            </a:r>
            <a:r>
              <a:rPr lang="ru-RU" b="1" dirty="0">
                <a:solidFill>
                  <a:schemeClr val="accent4">
                    <a:lumMod val="10000"/>
                  </a:schemeClr>
                </a:solidFill>
                <a:latin typeface="Comic Sans MS" pitchFamily="66" charset="0"/>
              </a:rPr>
              <a:t>уровня правовой грамотности педагогов.</a:t>
            </a:r>
          </a:p>
        </p:txBody>
      </p:sp>
    </p:spTree>
    <p:extLst>
      <p:ext uri="{BB962C8B-B14F-4D97-AF65-F5344CB8AC3E}">
        <p14:creationId xmlns:p14="http://schemas.microsoft.com/office/powerpoint/2010/main" val="299530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>
          <a:xfrm>
            <a:off x="827584" y="548681"/>
            <a:ext cx="7772400" cy="72008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Задачи</a:t>
            </a:r>
            <a:endParaRPr lang="ru-RU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1157822"/>
            <a:ext cx="792088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Comic Sans MS" pitchFamily="66" charset="0"/>
              </a:rPr>
              <a:t>Создавать </a:t>
            </a:r>
            <a:r>
              <a:rPr lang="ru-RU" b="1" dirty="0">
                <a:solidFill>
                  <a:schemeClr val="accent4">
                    <a:lumMod val="10000"/>
                  </a:schemeClr>
                </a:solidFill>
                <a:latin typeface="Comic Sans MS" pitchFamily="66" charset="0"/>
              </a:rPr>
              <a:t>условия для развития у детей положительного самоощущения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Comic Sans MS" pitchFamily="66" charset="0"/>
              </a:rPr>
              <a:t>Развивать </a:t>
            </a:r>
            <a:r>
              <a:rPr lang="ru-RU" b="1" dirty="0">
                <a:solidFill>
                  <a:schemeClr val="accent4">
                    <a:lumMod val="10000"/>
                  </a:schemeClr>
                </a:solidFill>
                <a:latin typeface="Comic Sans MS" pitchFamily="66" charset="0"/>
              </a:rPr>
              <a:t>социальные навыки, коммуникативную компетентность ребёнка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Comic Sans MS" pitchFamily="66" charset="0"/>
              </a:rPr>
              <a:t>Воспитать </a:t>
            </a:r>
            <a:r>
              <a:rPr lang="ru-RU" b="1" dirty="0">
                <a:solidFill>
                  <a:schemeClr val="accent4">
                    <a:lumMod val="10000"/>
                  </a:schemeClr>
                </a:solidFill>
                <a:latin typeface="Comic Sans MS" pitchFamily="66" charset="0"/>
              </a:rPr>
              <a:t>уважение и терпимость, независимо от происхождения, расовой и национальной принадлежности, языка, пола, возраста, личностного и поведенческого своеобразия; в том числе внешнего облика и физических недостатков.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Comic Sans MS" pitchFamily="66" charset="0"/>
              </a:rPr>
              <a:t>Способствовать </a:t>
            </a:r>
            <a:r>
              <a:rPr lang="ru-RU" b="1" dirty="0">
                <a:solidFill>
                  <a:schemeClr val="accent4">
                    <a:lumMod val="10000"/>
                  </a:schemeClr>
                </a:solidFill>
                <a:latin typeface="Comic Sans MS" pitchFamily="66" charset="0"/>
              </a:rPr>
              <a:t>формированию чувства собственного достоинства; осознание своих прав и свобод; чувства ответственности за другого человека, за начатое дело, за данное слово.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Comic Sans MS" pitchFamily="66" charset="0"/>
              </a:rPr>
              <a:t>Воспитывать </a:t>
            </a:r>
            <a:r>
              <a:rPr lang="ru-RU" b="1" dirty="0">
                <a:solidFill>
                  <a:schemeClr val="accent4">
                    <a:lumMod val="10000"/>
                  </a:schemeClr>
                </a:solidFill>
                <a:latin typeface="Comic Sans MS" pitchFamily="66" charset="0"/>
              </a:rPr>
              <a:t>уважение к достоинству и личным правам другого человека.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Comic Sans MS" pitchFamily="66" charset="0"/>
              </a:rPr>
              <a:t>Разъяснять </a:t>
            </a:r>
            <a:r>
              <a:rPr lang="ru-RU" b="1" dirty="0">
                <a:solidFill>
                  <a:schemeClr val="accent4">
                    <a:lumMod val="10000"/>
                  </a:schemeClr>
                </a:solidFill>
                <a:latin typeface="Comic Sans MS" pitchFamily="66" charset="0"/>
              </a:rPr>
              <a:t>общественные нормы и правила поведения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Comic Sans MS" pitchFamily="66" charset="0"/>
              </a:rPr>
              <a:t>Познакомить </a:t>
            </a:r>
            <a:r>
              <a:rPr lang="ru-RU" b="1" dirty="0">
                <a:solidFill>
                  <a:schemeClr val="accent4">
                    <a:lumMod val="10000"/>
                  </a:schemeClr>
                </a:solidFill>
                <a:latin typeface="Comic Sans MS" pitchFamily="66" charset="0"/>
              </a:rPr>
              <a:t>детей в соответствующей их возрасту форме с основными документами по защите прав человека.</a:t>
            </a:r>
          </a:p>
        </p:txBody>
      </p:sp>
    </p:spTree>
    <p:extLst>
      <p:ext uri="{BB962C8B-B14F-4D97-AF65-F5344CB8AC3E}">
        <p14:creationId xmlns:p14="http://schemas.microsoft.com/office/powerpoint/2010/main" val="129167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810</Words>
  <Application>Microsoft Office PowerPoint</Application>
  <PresentationFormat>Экран (4:3)</PresentationFormat>
  <Paragraphs>73</Paragraphs>
  <Slides>23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23</vt:i4>
      </vt:variant>
    </vt:vector>
  </HeadingPairs>
  <TitlesOfParts>
    <vt:vector size="33" baseType="lpstr">
      <vt:lpstr>Arial</vt:lpstr>
      <vt:lpstr>Calibri</vt:lpstr>
      <vt:lpstr>Comic Sans MS</vt:lpstr>
      <vt:lpstr>Monotype Corsiva</vt:lpstr>
      <vt:lpstr>Tahoma</vt:lpstr>
      <vt:lpstr>Times New Roman</vt:lpstr>
      <vt:lpstr>Wingdings</vt:lpstr>
      <vt:lpstr>Тема Office</vt:lpstr>
      <vt:lpstr>Ocean</vt:lpstr>
      <vt:lpstr>1_Тема Office</vt:lpstr>
      <vt:lpstr> «Правовая грамотность дошкольников»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Задачи</vt:lpstr>
      <vt:lpstr>Презентация PowerPoint</vt:lpstr>
      <vt:lpstr>Презентация PowerPoint</vt:lpstr>
      <vt:lpstr>Презентация PowerPoint</vt:lpstr>
      <vt:lpstr>Право ребенка на имя</vt:lpstr>
      <vt:lpstr>Право жить и воспитываться  в семье</vt:lpstr>
      <vt:lpstr>Право на личную жизнь,  неприкосновенность жилища или  тайну корреспонденции</vt:lpstr>
      <vt:lpstr>Право на защиту от физического  или психического насилия</vt:lpstr>
      <vt:lpstr>Право на медицинское обслуживание</vt:lpstr>
      <vt:lpstr>Право на образование</vt:lpstr>
      <vt:lpstr>Право на отдых и досуг</vt:lpstr>
      <vt:lpstr>Право ребенка на жизнь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Педсовет  «Правовая грамотность дошкольников»</dc:title>
  <dc:creator>Методкабинет</dc:creator>
  <cp:lastModifiedBy>User</cp:lastModifiedBy>
  <cp:revision>17</cp:revision>
  <dcterms:created xsi:type="dcterms:W3CDTF">2019-04-03T08:40:27Z</dcterms:created>
  <dcterms:modified xsi:type="dcterms:W3CDTF">2019-10-28T17:44:44Z</dcterms:modified>
</cp:coreProperties>
</file>