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9" r:id="rId3"/>
    <p:sldId id="257" r:id="rId4"/>
    <p:sldId id="258" r:id="rId5"/>
    <p:sldId id="260" r:id="rId6"/>
    <p:sldId id="261" r:id="rId7"/>
    <p:sldId id="262" r:id="rId8"/>
    <p:sldId id="263"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59" d="100"/>
          <a:sy n="59" d="100"/>
        </p:scale>
        <p:origin x="10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955325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80E391-4E5E-4317-BF2D-D36C90F0CC6F}"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96945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2416971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862095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104129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2002138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1387448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1359944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36635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221038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80E391-4E5E-4317-BF2D-D36C90F0CC6F}"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2326523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80E391-4E5E-4317-BF2D-D36C90F0CC6F}"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14110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80E391-4E5E-4317-BF2D-D36C90F0CC6F}" type="datetimeFigureOut">
              <a:rPr lang="ru-RU" smtClean="0"/>
              <a:t>13.09.2023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239511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80E391-4E5E-4317-BF2D-D36C90F0CC6F}" type="datetimeFigureOut">
              <a:rPr lang="ru-RU" smtClean="0"/>
              <a:t>13.09.2023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2872211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0E391-4E5E-4317-BF2D-D36C90F0CC6F}" type="datetimeFigureOut">
              <a:rPr lang="ru-RU" smtClean="0"/>
              <a:t>13.09.2023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173074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80E391-4E5E-4317-BF2D-D36C90F0CC6F}"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316476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80E391-4E5E-4317-BF2D-D36C90F0CC6F}"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0675BE-A7DF-4979-8803-ED964981CCE7}" type="slidenum">
              <a:rPr lang="ru-RU" smtClean="0"/>
              <a:t>‹#›</a:t>
            </a:fld>
            <a:endParaRPr lang="ru-RU"/>
          </a:p>
        </p:txBody>
      </p:sp>
    </p:spTree>
    <p:extLst>
      <p:ext uri="{BB962C8B-B14F-4D97-AF65-F5344CB8AC3E}">
        <p14:creationId xmlns:p14="http://schemas.microsoft.com/office/powerpoint/2010/main" val="72078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80E391-4E5E-4317-BF2D-D36C90F0CC6F}" type="datetimeFigureOut">
              <a:rPr lang="ru-RU" smtClean="0"/>
              <a:t>13.09.2023</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0675BE-A7DF-4979-8803-ED964981CCE7}" type="slidenum">
              <a:rPr lang="ru-RU" smtClean="0"/>
              <a:t>‹#›</a:t>
            </a:fld>
            <a:endParaRPr lang="ru-RU"/>
          </a:p>
        </p:txBody>
      </p:sp>
    </p:spTree>
    <p:extLst>
      <p:ext uri="{BB962C8B-B14F-4D97-AF65-F5344CB8AC3E}">
        <p14:creationId xmlns:p14="http://schemas.microsoft.com/office/powerpoint/2010/main" val="262541016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37014" y="1306286"/>
            <a:ext cx="9954986" cy="2787953"/>
          </a:xfrm>
        </p:spPr>
        <p:txBody>
          <a:bodyPr>
            <a:noAutofit/>
          </a:bodyPr>
          <a:lstStyle/>
          <a:p>
            <a:pPr algn="ctr">
              <a:lnSpc>
                <a:spcPct val="150000"/>
              </a:lnSpc>
              <a:spcBef>
                <a:spcPts val="600"/>
              </a:spcBef>
              <a:spcAft>
                <a:spcPts val="600"/>
              </a:spcAft>
            </a:pPr>
            <a:r>
              <a:rPr lang="ru-RU" sz="2000" b="1" dirty="0"/>
              <a:t>АЛГОРИТМ  </a:t>
            </a:r>
            <a:br>
              <a:rPr lang="ru-RU" sz="2000" b="1" dirty="0"/>
            </a:br>
            <a:r>
              <a:rPr lang="ru-RU" sz="2000" b="1" dirty="0"/>
              <a:t>сопровождения в дошкольных образовательных, общеобразовательных, </a:t>
            </a:r>
            <a:br>
              <a:rPr lang="ru-RU" sz="2000" b="1" dirty="0"/>
            </a:br>
            <a:r>
              <a:rPr lang="ru-RU" sz="2000" b="1" dirty="0"/>
              <a:t>профессиональных образовательных организациях и образовательных </a:t>
            </a:r>
            <a:br>
              <a:rPr lang="ru-RU" sz="2000" b="1" dirty="0"/>
            </a:br>
            <a:r>
              <a:rPr lang="ru-RU" sz="2000" b="1" dirty="0"/>
              <a:t>организациях высшего образования детей ветеранов (участников) специальной </a:t>
            </a:r>
            <a:br>
              <a:rPr lang="ru-RU" sz="2000" b="1" dirty="0"/>
            </a:br>
            <a:r>
              <a:rPr lang="ru-RU" sz="2000" b="1" dirty="0"/>
              <a:t>военной операции, обучающихся в соответствующих организациях, в целях </a:t>
            </a:r>
            <a:br>
              <a:rPr lang="ru-RU" sz="2000" b="1" dirty="0"/>
            </a:br>
            <a:r>
              <a:rPr lang="ru-RU" sz="2000" b="1" dirty="0"/>
              <a:t>оказания таким детям необходимой помощи, в том числе психологической </a:t>
            </a:r>
          </a:p>
        </p:txBody>
      </p:sp>
    </p:spTree>
    <p:extLst>
      <p:ext uri="{BB962C8B-B14F-4D97-AF65-F5344CB8AC3E}">
        <p14:creationId xmlns:p14="http://schemas.microsoft.com/office/powerpoint/2010/main" val="2580166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0" y="0"/>
            <a:ext cx="10018713" cy="1752599"/>
          </a:xfrm>
        </p:spPr>
        <p:txBody>
          <a:bodyPr>
            <a:noAutofit/>
          </a:bodyPr>
          <a:lstStyle/>
          <a:p>
            <a:r>
              <a:rPr lang="ru-RU" sz="2400" dirty="0"/>
              <a:t>Организация и проведение мероприятий, направленных  </a:t>
            </a:r>
            <a:br>
              <a:rPr lang="ru-RU" sz="2400" dirty="0"/>
            </a:br>
            <a:r>
              <a:rPr lang="ru-RU" sz="2400" dirty="0"/>
              <a:t>на формирование в образовательной организации необходимого </a:t>
            </a:r>
            <a:br>
              <a:rPr lang="ru-RU" sz="2400" dirty="0"/>
            </a:br>
            <a:r>
              <a:rPr lang="ru-RU" sz="2400" dirty="0"/>
              <a:t>психологического климата для сохранения и (или) восстановления </a:t>
            </a:r>
            <a:br>
              <a:rPr lang="ru-RU" sz="2400" dirty="0"/>
            </a:br>
            <a:r>
              <a:rPr lang="ru-RU" sz="2400" dirty="0"/>
              <a:t>психологического здоровья детей ветеранов (участников) СВО </a:t>
            </a:r>
          </a:p>
        </p:txBody>
      </p:sp>
      <p:sp>
        <p:nvSpPr>
          <p:cNvPr id="3" name="Объект 2"/>
          <p:cNvSpPr>
            <a:spLocks noGrp="1"/>
          </p:cNvSpPr>
          <p:nvPr>
            <p:ph idx="1"/>
          </p:nvPr>
        </p:nvSpPr>
        <p:spPr>
          <a:xfrm>
            <a:off x="1484310" y="1502229"/>
            <a:ext cx="10468204" cy="5061857"/>
          </a:xfrm>
        </p:spPr>
        <p:txBody>
          <a:bodyPr>
            <a:normAutofit fontScale="77500" lnSpcReduction="20000"/>
          </a:bodyPr>
          <a:lstStyle/>
          <a:p>
            <a:pPr marL="0" indent="0">
              <a:buNone/>
            </a:pPr>
            <a:r>
              <a:rPr lang="ru-RU" b="1" dirty="0"/>
              <a:t>Педагогический  коллектив  образовательной  организации  должен  быть </a:t>
            </a:r>
            <a:r>
              <a:rPr lang="ru-RU" b="1" dirty="0" smtClean="0"/>
              <a:t>готов </a:t>
            </a:r>
            <a:r>
              <a:rPr lang="ru-RU" b="1" dirty="0"/>
              <a:t>к тому, чтобы помочь обучающимся справиться с эмоциональными реакциями </a:t>
            </a:r>
            <a:r>
              <a:rPr lang="ru-RU" b="1" dirty="0" smtClean="0"/>
              <a:t>и  </a:t>
            </a:r>
            <a:r>
              <a:rPr lang="ru-RU" b="1" dirty="0"/>
              <a:t>ответить  на  их  вопросы.  Важно  при  этом  проявлять  уважение  ко  всем  точкам </a:t>
            </a:r>
            <a:r>
              <a:rPr lang="ru-RU" b="1" dirty="0" smtClean="0"/>
              <a:t>зрения</a:t>
            </a:r>
            <a:r>
              <a:rPr lang="ru-RU" b="1" dirty="0"/>
              <a:t>, предоставить обучающимся право высказываться и быть выслушанным. </a:t>
            </a:r>
          </a:p>
          <a:p>
            <a:pPr marL="0" indent="0">
              <a:buNone/>
            </a:pPr>
            <a:r>
              <a:rPr lang="ru-RU" b="1" dirty="0" smtClean="0"/>
              <a:t>В  </a:t>
            </a:r>
            <a:r>
              <a:rPr lang="ru-RU" b="1" dirty="0"/>
              <a:t>работе  со  всеми  детьми  ветеранов  (участников)  СВО  важно  соблюдать </a:t>
            </a:r>
            <a:r>
              <a:rPr lang="ru-RU" b="1" dirty="0" smtClean="0"/>
              <a:t> следующие </a:t>
            </a:r>
            <a:r>
              <a:rPr lang="ru-RU" b="1" dirty="0"/>
              <a:t>рекомендации для педагога: </a:t>
            </a:r>
          </a:p>
          <a:p>
            <a:pPr algn="just"/>
            <a:r>
              <a:rPr lang="ru-RU" dirty="0"/>
              <a:t>–  уважайте потребность в уединении, если обучающийся не хочет общаться; </a:t>
            </a:r>
            <a:r>
              <a:rPr lang="ru-RU" dirty="0" smtClean="0"/>
              <a:t>если  </a:t>
            </a:r>
            <a:r>
              <a:rPr lang="ru-RU" dirty="0"/>
              <a:t>он  не  может  усидеть  на  месте,  дайте  ему  возможность  подвигаться;  когда </a:t>
            </a:r>
            <a:r>
              <a:rPr lang="ru-RU" dirty="0" smtClean="0"/>
              <a:t> обучающийся </a:t>
            </a:r>
            <a:r>
              <a:rPr lang="ru-RU" dirty="0"/>
              <a:t>не может совладать со своими эмоциями, помогите ему выразить свои </a:t>
            </a:r>
            <a:r>
              <a:rPr lang="ru-RU" dirty="0" smtClean="0"/>
              <a:t>чувства</a:t>
            </a:r>
            <a:r>
              <a:rPr lang="ru-RU" dirty="0"/>
              <a:t>, разобраться в них; в случае потери контроля над поведением введите ясные </a:t>
            </a:r>
            <a:r>
              <a:rPr lang="ru-RU" dirty="0" smtClean="0"/>
              <a:t>и </a:t>
            </a:r>
            <a:r>
              <a:rPr lang="ru-RU" dirty="0"/>
              <a:t>четкие ограничения, вместе с тем дайте возможность, как несовершеннолетнему, </a:t>
            </a:r>
            <a:r>
              <a:rPr lang="ru-RU" dirty="0" smtClean="0"/>
              <a:t>так  </a:t>
            </a:r>
            <a:r>
              <a:rPr lang="ru-RU" dirty="0"/>
              <a:t>и  совершеннолетнему  лицу,  овладеть  позитивными  формами  разрешения </a:t>
            </a:r>
            <a:r>
              <a:rPr lang="ru-RU" dirty="0" smtClean="0"/>
              <a:t>ситуации</a:t>
            </a:r>
            <a:r>
              <a:rPr lang="ru-RU" dirty="0"/>
              <a:t>. </a:t>
            </a:r>
          </a:p>
          <a:p>
            <a:pPr algn="just"/>
            <a:r>
              <a:rPr lang="ru-RU" dirty="0"/>
              <a:t>–  создавайте  как  можно  более  безопасную  атмосферу,  в  которой </a:t>
            </a:r>
            <a:r>
              <a:rPr lang="ru-RU" dirty="0" smtClean="0"/>
              <a:t> обучающиеся </a:t>
            </a:r>
            <a:r>
              <a:rPr lang="ru-RU" dirty="0"/>
              <a:t>знают, что все чувства имеют право на существование и нормальны  </a:t>
            </a:r>
            <a:r>
              <a:rPr lang="ru-RU" dirty="0" smtClean="0"/>
              <a:t>в  </a:t>
            </a:r>
            <a:r>
              <a:rPr lang="ru-RU" dirty="0"/>
              <a:t>столь  тяжелой  ситуации,  в  том  числе  и  вина,  боль,  которую  они  чувствуют; </a:t>
            </a:r>
            <a:r>
              <a:rPr lang="ru-RU" dirty="0" smtClean="0"/>
              <a:t>возможно  </a:t>
            </a:r>
            <a:r>
              <a:rPr lang="ru-RU" dirty="0"/>
              <a:t>прояснение  ложных  трактовок,  которые  могут  вести  к  неадекватному </a:t>
            </a:r>
            <a:r>
              <a:rPr lang="ru-RU" dirty="0" smtClean="0"/>
              <a:t>восприятию  </a:t>
            </a:r>
            <a:r>
              <a:rPr lang="ru-RU" dirty="0"/>
              <a:t>события,  где  пересмотр  приоритетов,  переоценка  ценностей  (чему </a:t>
            </a:r>
            <a:r>
              <a:rPr lang="ru-RU" dirty="0" smtClean="0"/>
              <a:t>можно </a:t>
            </a:r>
            <a:r>
              <a:rPr lang="ru-RU" dirty="0"/>
              <a:t>научиться в этой ситуации, что действительно важно в жизни) могут помочь </a:t>
            </a:r>
            <a:r>
              <a:rPr lang="ru-RU" dirty="0" smtClean="0"/>
              <a:t>справиться  </a:t>
            </a:r>
            <a:r>
              <a:rPr lang="ru-RU" dirty="0"/>
              <a:t>с  переживаниями,  переключиться  на  продуктивную  деятельность  </a:t>
            </a:r>
            <a:r>
              <a:rPr lang="ru-RU" dirty="0" smtClean="0"/>
              <a:t>на </a:t>
            </a:r>
            <a:r>
              <a:rPr lang="ru-RU" dirty="0"/>
              <a:t>примере взрослого. </a:t>
            </a:r>
          </a:p>
        </p:txBody>
      </p:sp>
    </p:spTree>
    <p:extLst>
      <p:ext uri="{BB962C8B-B14F-4D97-AF65-F5344CB8AC3E}">
        <p14:creationId xmlns:p14="http://schemas.microsoft.com/office/powerpoint/2010/main" val="3101051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63287"/>
            <a:ext cx="10549846" cy="1028700"/>
          </a:xfrm>
        </p:spPr>
        <p:txBody>
          <a:bodyPr>
            <a:noAutofit/>
          </a:bodyPr>
          <a:lstStyle/>
          <a:p>
            <a:r>
              <a:rPr lang="ru-RU" sz="2400" dirty="0"/>
              <a:t>Оказание экстренной психологической помощи, </a:t>
            </a:r>
            <a:r>
              <a:rPr lang="ru-RU" sz="2400" dirty="0" smtClean="0"/>
              <a:t>психологической </a:t>
            </a:r>
            <a:r>
              <a:rPr lang="ru-RU" sz="2400" dirty="0"/>
              <a:t>коррекции </a:t>
            </a:r>
            <a:br>
              <a:rPr lang="ru-RU" sz="2400" dirty="0"/>
            </a:br>
            <a:r>
              <a:rPr lang="ru-RU" sz="2400" dirty="0"/>
              <a:t>и поддержки детям ветеранов (участников) СВО  </a:t>
            </a:r>
            <a:br>
              <a:rPr lang="ru-RU" sz="2400" dirty="0"/>
            </a:br>
            <a:r>
              <a:rPr lang="ru-RU" sz="2400" dirty="0"/>
              <a:t>и членам их семей в очном и дистанционном режиме </a:t>
            </a:r>
          </a:p>
        </p:txBody>
      </p:sp>
      <p:sp>
        <p:nvSpPr>
          <p:cNvPr id="4" name="Прямоугольник 3"/>
          <p:cNvSpPr/>
          <p:nvPr/>
        </p:nvSpPr>
        <p:spPr>
          <a:xfrm>
            <a:off x="1178379" y="1780862"/>
            <a:ext cx="11161710" cy="4801314"/>
          </a:xfrm>
          <a:prstGeom prst="rect">
            <a:avLst/>
          </a:prstGeom>
        </p:spPr>
        <p:txBody>
          <a:bodyPr wrap="square">
            <a:spAutoFit/>
          </a:bodyPr>
          <a:lstStyle/>
          <a:p>
            <a:r>
              <a:rPr lang="ru-RU" dirty="0" smtClean="0"/>
              <a:t>1.Информирование детей ветеранов (участников) СВО о гибели (смерти) родителя (законного представителя)</a:t>
            </a:r>
          </a:p>
          <a:p>
            <a:r>
              <a:rPr lang="ru-RU" dirty="0" smtClean="0"/>
              <a:t>2. Формирование отношения обучающегося к утрате.  </a:t>
            </a:r>
          </a:p>
          <a:p>
            <a:r>
              <a:rPr lang="ru-RU" dirty="0" smtClean="0"/>
              <a:t>  Отношение как несовершеннолетнего, так и совершеннолетнего лица к утрате должно  сложиться  из  трех  компонентов  –  когнитивного,  аффективного  и поведенческого: </a:t>
            </a:r>
          </a:p>
          <a:p>
            <a:r>
              <a:rPr lang="ru-RU" dirty="0" smtClean="0"/>
              <a:t>–  обучающемуся  важно  понять,  что  люди  вокруг  него  разделяют  его эмоции и готовы поддержать его; </a:t>
            </a:r>
          </a:p>
          <a:p>
            <a:r>
              <a:rPr lang="ru-RU" dirty="0" smtClean="0"/>
              <a:t>–  обучающемуся  важно  почувствовать,  что  он  продолжает  быть  значимым для оставшихся членов семьи; </a:t>
            </a:r>
          </a:p>
          <a:p>
            <a:r>
              <a:rPr lang="ru-RU" dirty="0" smtClean="0"/>
              <a:t>–  обучающегося  важно  сориентировать  на  дальнейшую  деятельность  и составить вместе с план действий на ближайшее будущее. </a:t>
            </a:r>
          </a:p>
          <a:p>
            <a:r>
              <a:rPr lang="ru-RU" dirty="0" smtClean="0"/>
              <a:t>3.  Педагогу-психологу / психологу  рекомендуется  довести  до  педагогических  работников  рекомендации  об  особенностях  взаимодействия  с  детьми  ветеранов  (участников)  СВО  при  пережитой  ими  острой  фазе  утраты  в на разных  возрастных этапах (Приложение № 2).  </a:t>
            </a:r>
          </a:p>
          <a:p>
            <a:r>
              <a:rPr lang="ru-RU" dirty="0" smtClean="0"/>
              <a:t>4.  Педагогическим  работникам  рекомендуется  применять  данные педагогом-психологом / психологом  рекомендации  в  учебной  деятельности  и в воспитательном процессе. </a:t>
            </a:r>
          </a:p>
          <a:p>
            <a:r>
              <a:rPr lang="ru-RU" dirty="0" smtClean="0"/>
              <a:t>5.  При  возникновении  кризисной  ситуации  у  обучающихся  целевой группы  предлагается руководствоваться  алгоритмами,  приведенными  в  рекомендациях  педагогу  в  ситуации  кризисного  состояния  обучающегося </a:t>
            </a:r>
          </a:p>
          <a:p>
            <a:r>
              <a:rPr lang="ru-RU" dirty="0" smtClean="0"/>
              <a:t>(Приложение № 3).</a:t>
            </a:r>
            <a:endParaRPr lang="ru-RU" dirty="0"/>
          </a:p>
        </p:txBody>
      </p:sp>
    </p:spTree>
    <p:extLst>
      <p:ext uri="{BB962C8B-B14F-4D97-AF65-F5344CB8AC3E}">
        <p14:creationId xmlns:p14="http://schemas.microsoft.com/office/powerpoint/2010/main" val="791418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06285" y="859533"/>
            <a:ext cx="10510158" cy="369331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6.  Педагогу-психологу /  психологу  рекомендуется  разработать  и  (или)  применять  специальные  программы  кризисного  сопровождения  детей ветеранов  (участников)  СВО,  погибших  (умерших)  при  исполнении  обязанностей военной службы (службы) и осуществлять коррекционную работу по переживанию горя  с  обучающимися,  находящимися  в  состоянии  утраты  родителя,  –  участника </a:t>
            </a:r>
          </a:p>
          <a:p>
            <a:pPr algn="just"/>
            <a:r>
              <a:rPr lang="ru-RU" dirty="0" smtClean="0">
                <a:latin typeface="Times New Roman" panose="02020603050405020304" pitchFamily="18" charset="0"/>
                <a:cs typeface="Times New Roman" panose="02020603050405020304" pitchFamily="18" charset="0"/>
              </a:rPr>
              <a:t>СВО, в очном и дистанционном режиме.  </a:t>
            </a:r>
          </a:p>
          <a:p>
            <a:pPr algn="just"/>
            <a:r>
              <a:rPr lang="ru-RU" dirty="0" smtClean="0">
                <a:latin typeface="Times New Roman" panose="02020603050405020304" pitchFamily="18" charset="0"/>
                <a:cs typeface="Times New Roman" panose="02020603050405020304" pitchFamily="18" charset="0"/>
              </a:rPr>
              <a:t>7.  С  целью  совершенствования  психолого-педагогических  компетенций педагогических  работников  при  оказании  психологической  помощи  и  поддержки детям  ветеранов  (участников)  СВО  рекомендуется  педагогам  освоить дополнительные  профессиональные  программы  повышения  квалификации, направленные на формирование психологических компетенций в области оказания </a:t>
            </a:r>
          </a:p>
          <a:p>
            <a:pPr algn="just"/>
            <a:r>
              <a:rPr lang="ru-RU" dirty="0" smtClean="0">
                <a:latin typeface="Times New Roman" panose="02020603050405020304" pitchFamily="18" charset="0"/>
                <a:cs typeface="Times New Roman" panose="02020603050405020304" pitchFamily="18" charset="0"/>
              </a:rPr>
              <a:t>помощи  обучающимся  в  стрессовых  состояниях,  состоянии  утраты  и  при психоэмоциональных  нарушениях  вследствие  переживания  психотравмирующих событий. </a:t>
            </a:r>
          </a:p>
          <a:p>
            <a:pPr algn="just"/>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29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45128" y="1"/>
            <a:ext cx="10205358" cy="7294305"/>
          </a:xfrm>
          <a:prstGeom prst="rect">
            <a:avLst/>
          </a:prstGeom>
        </p:spPr>
        <p:txBody>
          <a:bodyPr wrap="square">
            <a:spAutoFit/>
          </a:bodyPr>
          <a:lstStyle/>
          <a:p>
            <a:pPr lvl="0" algn="just"/>
            <a:r>
              <a:rPr lang="ru-RU" dirty="0">
                <a:solidFill>
                  <a:prstClr val="black"/>
                </a:solidFill>
                <a:latin typeface="Times New Roman" panose="02020603050405020304" pitchFamily="18" charset="0"/>
                <a:cs typeface="Times New Roman" panose="02020603050405020304" pitchFamily="18" charset="0"/>
              </a:rPr>
              <a:t>8.   Для  того,  чтобы  оперативно  преодолеть  тревожное  состояние  у обучающегося предлагаются следующие приемы: </a:t>
            </a:r>
          </a:p>
          <a:p>
            <a:pPr lvl="0" algn="just"/>
            <a:r>
              <a:rPr lang="ru-RU" dirty="0">
                <a:solidFill>
                  <a:prstClr val="black"/>
                </a:solidFill>
                <a:latin typeface="Times New Roman" panose="02020603050405020304" pitchFamily="18" charset="0"/>
                <a:cs typeface="Times New Roman" panose="02020603050405020304" pitchFamily="18" charset="0"/>
              </a:rPr>
              <a:t>–  «Контроль дыхания». Уменьшение физиологических симптомов тревоги возможно путем регулирования дыхания. Сделайте вместе с обучающимся глубокий вдох  животом  на  четыре  счета  и  выдох  на  шесть  счетов.  Повторяйте  в течение нескольких минут. </a:t>
            </a:r>
          </a:p>
          <a:p>
            <a:pPr lvl="0" algn="just"/>
            <a:r>
              <a:rPr lang="ru-RU" dirty="0">
                <a:solidFill>
                  <a:prstClr val="black"/>
                </a:solidFill>
                <a:latin typeface="Times New Roman" panose="02020603050405020304" pitchFamily="18" charset="0"/>
                <a:cs typeface="Times New Roman" panose="02020603050405020304" pitchFamily="18" charset="0"/>
              </a:rPr>
              <a:t>–  «5-4-3-2-1».  В  состоянии  острой  тревоги  человек,  как  правило, зацикливается  на  предмете  переживаний  и  почти  не  способен  отвлечься  от  него.  </a:t>
            </a:r>
          </a:p>
          <a:p>
            <a:pPr lvl="0" algn="just"/>
            <a:r>
              <a:rPr lang="ru-RU" dirty="0">
                <a:solidFill>
                  <a:prstClr val="black"/>
                </a:solidFill>
                <a:latin typeface="Times New Roman" panose="02020603050405020304" pitchFamily="18" charset="0"/>
                <a:cs typeface="Times New Roman" panose="02020603050405020304" pitchFamily="18" charset="0"/>
              </a:rPr>
              <a:t>Для  снятия  остроты  состояния  может  быть  полезно  расширить  восприятие,  это поможет  взглянуть  на  свое  нынешнее  положение  более  объективно.  Попросите обучающегося  перечислить:  пять  вещей,  которые  он  может  видеть,  четыре  вещи, которые  он  может  потрогать,  три  вещи,  которые  он  может  услышать,  две  вещи, которые он можете обонять, и одну вещь, которую он может попробовать на вкус. </a:t>
            </a:r>
          </a:p>
          <a:p>
            <a:pPr lvl="0" algn="just"/>
            <a:r>
              <a:rPr lang="ru-RU" dirty="0">
                <a:solidFill>
                  <a:prstClr val="black"/>
                </a:solidFill>
                <a:latin typeface="Times New Roman" panose="02020603050405020304" pitchFamily="18" charset="0"/>
                <a:cs typeface="Times New Roman" panose="02020603050405020304" pitchFamily="18" charset="0"/>
              </a:rPr>
              <a:t>–  «Проговаривание  собственных  эмоций».  Осознанное  проговаривание собственных эмоций – действенный способ нейтрализации отрицательных эмоций, так  как  в  это  время  происходит  торможение  механизмов  нервной  системы, ввергающих людей в состояние аффекта. Попросите обучающегося как можно более четко  обозначить  и  назвать  эмоции,  что  он  испытывает. </a:t>
            </a:r>
            <a:r>
              <a:rPr lang="ru-RU" dirty="0" err="1">
                <a:solidFill>
                  <a:prstClr val="black"/>
                </a:solidFill>
                <a:latin typeface="Times New Roman" panose="02020603050405020304" pitchFamily="18" charset="0"/>
                <a:cs typeface="Times New Roman" panose="02020603050405020304" pitchFamily="18" charset="0"/>
              </a:rPr>
              <a:t>Вербализованные</a:t>
            </a:r>
            <a:r>
              <a:rPr lang="ru-RU" dirty="0">
                <a:solidFill>
                  <a:prstClr val="black"/>
                </a:solidFill>
                <a:latin typeface="Times New Roman" panose="02020603050405020304" pitchFamily="18" charset="0"/>
                <a:cs typeface="Times New Roman" panose="02020603050405020304" pitchFamily="18" charset="0"/>
              </a:rPr>
              <a:t>  эмоции  и чувства обучающегося должны получить принятие со стороны </a:t>
            </a:r>
            <a:r>
              <a:rPr lang="ru-RU" dirty="0" smtClean="0">
                <a:solidFill>
                  <a:prstClr val="black"/>
                </a:solidFill>
                <a:latin typeface="Times New Roman" panose="02020603050405020304" pitchFamily="18" charset="0"/>
                <a:cs typeface="Times New Roman" panose="02020603050405020304" pitchFamily="18" charset="0"/>
              </a:rPr>
              <a:t>взрослого</a:t>
            </a:r>
          </a:p>
          <a:p>
            <a:pPr lvl="0" indent="358775" algn="just"/>
            <a:r>
              <a:rPr lang="ru-RU" dirty="0" smtClean="0">
                <a:solidFill>
                  <a:prstClr val="black"/>
                </a:solidFill>
                <a:latin typeface="Times New Roman" panose="02020603050405020304" pitchFamily="18" charset="0"/>
                <a:cs typeface="Times New Roman" panose="02020603050405020304" pitchFamily="18" charset="0"/>
              </a:rPr>
              <a:t>Эти  приемы  могут  помочь  взрослому  установить  контакт  и  начать  разговор  с  детьми  ветеранов (участников)  СВО.  Постарайтесь  не  слишком  часто  заверять  их,  что  «все  хорошо»:  слишком  много  заверений  (особенно  если  они  не  вполне уместны)  на  самом  деле  может  усугубить  тревогу  в  долгосрочной  перспективе. </a:t>
            </a:r>
          </a:p>
          <a:p>
            <a:pPr lvl="0" indent="358775" algn="just"/>
            <a:r>
              <a:rPr lang="ru-RU" dirty="0" smtClean="0">
                <a:solidFill>
                  <a:prstClr val="black"/>
                </a:solidFill>
                <a:latin typeface="Times New Roman" panose="02020603050405020304" pitchFamily="18" charset="0"/>
                <a:cs typeface="Times New Roman" panose="02020603050405020304" pitchFamily="18" charset="0"/>
              </a:rPr>
              <a:t>Вместо  того,  чтобы  голословно  подбадривать,  вы  можете  помочь  обучающимся справиться  с  тревогой,  разъясняя  ему,  что  испытывать  тревогу  в  некоторых  ситуациях  –  это  нормально,  а  также  делясь  своим  личным  опытом  преодоления тревожности. </a:t>
            </a:r>
          </a:p>
          <a:p>
            <a:pPr lvl="0" algn="just"/>
            <a:endParaRPr lang="ru-RU" dirty="0">
              <a:solidFill>
                <a:prstClr val="black"/>
              </a:solidFill>
              <a:latin typeface="Times New Roman" panose="02020603050405020304" pitchFamily="18" charset="0"/>
              <a:cs typeface="Times New Roman" panose="02020603050405020304" pitchFamily="18" charset="0"/>
            </a:endParaRPr>
          </a:p>
          <a:p>
            <a:pPr lvl="0" algn="just"/>
            <a:endParaRPr lang="ru-RU" dirty="0"/>
          </a:p>
        </p:txBody>
      </p:sp>
    </p:spTree>
    <p:extLst>
      <p:ext uri="{BB962C8B-B14F-4D97-AF65-F5344CB8AC3E}">
        <p14:creationId xmlns:p14="http://schemas.microsoft.com/office/powerpoint/2010/main" val="3499778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0"/>
            <a:ext cx="10707689" cy="1355271"/>
          </a:xfrm>
        </p:spPr>
        <p:txBody>
          <a:bodyPr>
            <a:normAutofit fontScale="90000"/>
          </a:bodyPr>
          <a:lstStyle/>
          <a:p>
            <a:r>
              <a:rPr lang="ru-RU" sz="2200" dirty="0" smtClean="0">
                <a:latin typeface="Times New Roman" panose="02020603050405020304" pitchFamily="18" charset="0"/>
                <a:cs typeface="Times New Roman" panose="02020603050405020304" pitchFamily="18" charset="0"/>
              </a:rPr>
              <a:t>Информирование </a:t>
            </a:r>
            <a:r>
              <a:rPr lang="ru-RU" sz="2200" dirty="0">
                <a:latin typeface="Times New Roman" panose="02020603050405020304" pitchFamily="18" charset="0"/>
                <a:cs typeface="Times New Roman" panose="02020603050405020304" pitchFamily="18" charset="0"/>
              </a:rPr>
              <a:t>детей ветеранов (участников) СВО,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членов их семей, педагогических работников образовательной организации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о возможности и ресурсах получения психологической помощи,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психолого-педагогической поддержки </a:t>
            </a:r>
          </a:p>
        </p:txBody>
      </p:sp>
      <p:sp>
        <p:nvSpPr>
          <p:cNvPr id="7" name="Прямоугольник 6"/>
          <p:cNvSpPr/>
          <p:nvPr/>
        </p:nvSpPr>
        <p:spPr>
          <a:xfrm>
            <a:off x="1484311" y="1273628"/>
            <a:ext cx="10707689" cy="5909310"/>
          </a:xfrm>
          <a:prstGeom prst="rect">
            <a:avLst/>
          </a:prstGeom>
        </p:spPr>
        <p:txBody>
          <a:bodyPr wrap="square">
            <a:spAutoFit/>
          </a:bodyPr>
          <a:lstStyle/>
          <a:p>
            <a:pPr marL="285750" indent="-285750" algn="just">
              <a:buFont typeface="Wingdings" panose="05000000000000000000" pitchFamily="2" charset="2"/>
              <a:buChar char="Ø"/>
            </a:pPr>
            <a:r>
              <a:rPr lang="ru-RU" dirty="0" smtClean="0">
                <a:latin typeface="Times New Roman" panose="02020603050405020304" pitchFamily="18" charset="0"/>
                <a:cs typeface="Times New Roman" panose="02020603050405020304" pitchFamily="18" charset="0"/>
              </a:rPr>
              <a:t>Предоставление  экстренной  анонимной  кризисной  помощи  осуществляется  по телефону 8 (800) 600-31-14  в круглосуточном режиме. Круглосуточная горячая линия  функционирует  на  базе  Федерального  координационного  центра  по  обеспечению  психологической  службы  в  системе  образования Российской Федерации МГППУ. Психологическая помощь и поддержка оказывается бесплатно, анонимно, конфиденциально. </a:t>
            </a:r>
          </a:p>
          <a:p>
            <a:pPr marL="285750" indent="-285750" algn="just">
              <a:buFont typeface="Wingdings" panose="05000000000000000000" pitchFamily="2" charset="2"/>
              <a:buChar char="Ø"/>
            </a:pPr>
            <a:r>
              <a:rPr lang="ru-RU" dirty="0" smtClean="0">
                <a:latin typeface="Times New Roman" panose="02020603050405020304" pitchFamily="18" charset="0"/>
                <a:cs typeface="Times New Roman" panose="02020603050405020304" pitchFamily="18" charset="0"/>
              </a:rPr>
              <a:t>Консультацию  по  вопросам,  связанным  с  разногласиями  и  спорами  в  образовательных  организациях,  на  основе  использования  медиативного  и восстановительного подходов можно получить в рабочие дни с 9.00 до 18.00 (</a:t>
            </a:r>
            <a:r>
              <a:rPr lang="ru-RU" dirty="0" err="1" smtClean="0">
                <a:latin typeface="Times New Roman" panose="02020603050405020304" pitchFamily="18" charset="0"/>
                <a:cs typeface="Times New Roman" panose="02020603050405020304" pitchFamily="18" charset="0"/>
              </a:rPr>
              <a:t>мск</a:t>
            </a:r>
            <a:r>
              <a:rPr lang="ru-RU" dirty="0" smtClean="0">
                <a:latin typeface="Times New Roman" panose="02020603050405020304" pitchFamily="18" charset="0"/>
                <a:cs typeface="Times New Roman" panose="02020603050405020304" pitchFamily="18" charset="0"/>
              </a:rPr>
              <a:t>) по  телефону:  8  (800)  222-34-17.  Горячая  линия  также  включает  возможность получения  онлайн-консультации  через  форму  обращения  на  специализированной странице  официального  сайта  ФГБУ  «Центр  защиты  прав  и  интересов  детей» https://fcprc.ru. </a:t>
            </a:r>
          </a:p>
          <a:p>
            <a:pPr marL="285750" indent="-285750" algn="just">
              <a:buFont typeface="Wingdings" panose="05000000000000000000" pitchFamily="2" charset="2"/>
              <a:buChar char="Ø"/>
            </a:pPr>
            <a:r>
              <a:rPr lang="ru-RU" dirty="0" smtClean="0">
                <a:latin typeface="Times New Roman" panose="02020603050405020304" pitchFamily="18" charset="0"/>
                <a:cs typeface="Times New Roman" panose="02020603050405020304" pitchFamily="18" charset="0"/>
              </a:rPr>
              <a:t>При  организации  дополнительных  мер  поддержки  обучающихся  и  их  родителей  (законных  представителей)  семей  ветеранов  (участников)  СВО можно  воспользоваться  ресурсами государственного фонда поддержки  участников специальной  военной  операции  «Защитники  Отечества»,  созданного  Указом Президента  Российской  Федерации  от  3  апреля  2023 г.  № 232  (далее  –  Фонд). Маршрутизация  сопровождения  участников  СВО  и  членов  их  семей,  контакты Фонда  и  филиалов  Фонда  размещены  на  сайте  Фонда  в  сети  Интернет и  на  официальных  страницах  Фонда  в  социальных  сетях,  куда  можно  обратиться  по  вопросам  в  рамках  компетенции  Фонда,  установленной  законодательством Российской Федерации</a:t>
            </a:r>
            <a:r>
              <a:rPr lang="ru-RU" dirty="0" smtClean="0"/>
              <a:t>. </a:t>
            </a:r>
            <a:endParaRPr lang="ru-RU" dirty="0"/>
          </a:p>
          <a:p>
            <a:pPr marL="285750" indent="-285750">
              <a:buFont typeface="Wingdings" panose="05000000000000000000" pitchFamily="2" charset="2"/>
              <a:buChar char="Ø"/>
            </a:pPr>
            <a:endParaRPr lang="ru-RU" dirty="0" smtClean="0"/>
          </a:p>
          <a:p>
            <a:endParaRPr lang="ru-RU" dirty="0"/>
          </a:p>
        </p:txBody>
      </p:sp>
    </p:spTree>
    <p:extLst>
      <p:ext uri="{BB962C8B-B14F-4D97-AF65-F5344CB8AC3E}">
        <p14:creationId xmlns:p14="http://schemas.microsoft.com/office/powerpoint/2010/main" val="2911637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9028" y="0"/>
            <a:ext cx="10018713" cy="1240971"/>
          </a:xfrm>
        </p:spPr>
        <p:txBody>
          <a:bodyPr>
            <a:normAutofit/>
          </a:bodyPr>
          <a:lstStyle/>
          <a:p>
            <a:r>
              <a:rPr lang="ru-RU" sz="2000" dirty="0"/>
              <a:t>Об особенностях взаимодействия с детьми ветеранов (участников) СВО </a:t>
            </a:r>
            <a:br>
              <a:rPr lang="ru-RU" sz="2000" dirty="0"/>
            </a:br>
            <a:r>
              <a:rPr lang="ru-RU" sz="2000" dirty="0"/>
              <a:t>при пережитой ими острой фазе утраты на разных возрастных этапах  </a:t>
            </a:r>
            <a:br>
              <a:rPr lang="ru-RU" sz="2000" dirty="0"/>
            </a:br>
            <a:r>
              <a:rPr lang="ru-RU" sz="2000" dirty="0"/>
              <a:t>(рекомендации педагогическим работникам) </a:t>
            </a:r>
          </a:p>
        </p:txBody>
      </p:sp>
      <p:sp>
        <p:nvSpPr>
          <p:cNvPr id="4" name="Прямоугольник 3"/>
          <p:cNvSpPr/>
          <p:nvPr/>
        </p:nvSpPr>
        <p:spPr>
          <a:xfrm>
            <a:off x="1392577" y="948690"/>
            <a:ext cx="10799423" cy="5078313"/>
          </a:xfrm>
          <a:prstGeom prst="rect">
            <a:avLst/>
          </a:prstGeom>
        </p:spPr>
        <p:txBody>
          <a:bodyPr wrap="square">
            <a:spAutoFit/>
          </a:bodyPr>
          <a:lstStyle/>
          <a:p>
            <a:pPr algn="ctr"/>
            <a:r>
              <a:rPr lang="ru-RU" b="1" dirty="0" smtClean="0"/>
              <a:t>При  взаимодействии  с  детьми  дошкольного  возраста  важно  учитывать </a:t>
            </a:r>
          </a:p>
          <a:p>
            <a:pPr algn="ctr"/>
            <a:r>
              <a:rPr lang="ru-RU" b="1" dirty="0" smtClean="0"/>
              <a:t>следующее: </a:t>
            </a:r>
          </a:p>
          <a:p>
            <a:r>
              <a:rPr lang="ru-RU" dirty="0" smtClean="0"/>
              <a:t>1.  У детей дошкольного возраста еще нет собственных навыков </a:t>
            </a:r>
            <a:r>
              <a:rPr lang="ru-RU" dirty="0" err="1" smtClean="0"/>
              <a:t>совладания</a:t>
            </a:r>
            <a:r>
              <a:rPr lang="ru-RU" dirty="0" smtClean="0"/>
              <a:t>  с  ситуацией, поэтому  они  практически  полностью  зависят  от  взрослого.  После  травматического  события  могут  наблюдаться  регрессия  на  более  ранние поведенческие  стадии,  изменения  режима  питания  и  сна,  необъяснимые  боли, </a:t>
            </a:r>
          </a:p>
          <a:p>
            <a:r>
              <a:rPr lang="ru-RU" dirty="0" smtClean="0"/>
              <a:t>непослушание,  </a:t>
            </a:r>
            <a:r>
              <a:rPr lang="ru-RU" dirty="0" err="1" smtClean="0"/>
              <a:t>гиперактивность</a:t>
            </a:r>
            <a:r>
              <a:rPr lang="ru-RU" dirty="0" smtClean="0"/>
              <a:t>,  речевые  нарушения,  агрессия,  отстранение.  Ребенок  может  снова  и  снова,  преувеличивая,  рассказывать  о  травматическом событии.  </a:t>
            </a:r>
          </a:p>
          <a:p>
            <a:r>
              <a:rPr lang="ru-RU" dirty="0" smtClean="0"/>
              <a:t>2.  Печаль  –  это  одна  из  естественных  эмоций.  Если  обучающийся  хочет  и  готов  поговорить  о  своих  чувствах,  не  препятствуйте,  поддержите  его  в  этом начинании. Обучающемуся важно услышать, что вы готовы понять его состояние. </a:t>
            </a:r>
          </a:p>
          <a:p>
            <a:r>
              <a:rPr lang="ru-RU" dirty="0" smtClean="0"/>
              <a:t>3.  Если обучающийся хочет поговорить о самом факте смерти, используйте простые  для  него  слова,  не  допускающие  недосказанности  или  двусмысленности.  Не  передавайте  обучающемуся  подробности  смерти  его  близкого,  если  вы  узнали  их  от  родителей  (законных  представителей).  Старайтесь  следить,  чтобы  </a:t>
            </a:r>
          </a:p>
          <a:p>
            <a:r>
              <a:rPr lang="ru-RU" dirty="0" smtClean="0"/>
              <a:t>в его окружении также никто этого не делал. </a:t>
            </a:r>
          </a:p>
          <a:p>
            <a:r>
              <a:rPr lang="ru-RU" dirty="0" smtClean="0"/>
              <a:t>4.  Если  обучающийся  не  хочет  говорить  об  умершем,  посещать  места, связанные с ним, не настаивайте, не упрекайте обучающегося в этом. </a:t>
            </a:r>
          </a:p>
        </p:txBody>
      </p:sp>
    </p:spTree>
    <p:extLst>
      <p:ext uri="{BB962C8B-B14F-4D97-AF65-F5344CB8AC3E}">
        <p14:creationId xmlns:p14="http://schemas.microsoft.com/office/powerpoint/2010/main" val="468058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06287" y="117693"/>
            <a:ext cx="10885714" cy="6740307"/>
          </a:xfrm>
          <a:prstGeom prst="rect">
            <a:avLst/>
          </a:prstGeom>
        </p:spPr>
        <p:txBody>
          <a:bodyPr wrap="square">
            <a:spAutoFit/>
          </a:bodyPr>
          <a:lstStyle/>
          <a:p>
            <a:pPr lvl="0"/>
            <a:r>
              <a:rPr lang="ru-RU" dirty="0">
                <a:solidFill>
                  <a:prstClr val="black"/>
                </a:solidFill>
              </a:rPr>
              <a:t>5.  Избегайте обсуждать чересчур серьезные или страшные для обучающегося вещи, если есть вероятность, что он может услышать. Не стоит делать этого, даже если  кажется,  что  обучающийся  слишком  увлечен,  чтобы  слушать,  или  слишком мал, чтобы понимать. </a:t>
            </a:r>
          </a:p>
          <a:p>
            <a:pPr lvl="0"/>
            <a:r>
              <a:rPr lang="ru-RU" dirty="0" smtClean="0">
                <a:solidFill>
                  <a:prstClr val="black"/>
                </a:solidFill>
              </a:rPr>
              <a:t>6</a:t>
            </a:r>
            <a:r>
              <a:rPr lang="ru-RU" dirty="0">
                <a:solidFill>
                  <a:prstClr val="black"/>
                </a:solidFill>
              </a:rPr>
              <a:t>.  По  возможности  не  оставляйте  обучающегося  одного  в  течение  дня, особенно,  если  он  просит  об  этом.  Если  профессиональная  необходимость  того требует,  сообщите  обучающемуся,  что  уходите  на  определенное  время,  а  потом вернетесь. </a:t>
            </a:r>
          </a:p>
          <a:p>
            <a:pPr lvl="0" algn="just"/>
            <a:r>
              <a:rPr lang="ru-RU" dirty="0" smtClean="0">
                <a:solidFill>
                  <a:prstClr val="black"/>
                </a:solidFill>
              </a:rPr>
              <a:t>7.Не  </a:t>
            </a:r>
            <a:r>
              <a:rPr lang="ru-RU" dirty="0">
                <a:solidFill>
                  <a:prstClr val="black"/>
                </a:solidFill>
              </a:rPr>
              <a:t>надо  загружать  обучающегося,  например,  сведениями  о  геополитических  стратегиях  и национальных  интересах.  Масштабные, комплексные  и  трудноразрешимые  проблемы  могут дополнительно  увеличивать тревожность  обучающегося  перед  незнакомыми  системами  взаимоотношений  и социальными институтами. </a:t>
            </a:r>
          </a:p>
          <a:p>
            <a:pPr lvl="0" algn="just"/>
            <a:r>
              <a:rPr lang="ru-RU" dirty="0">
                <a:solidFill>
                  <a:prstClr val="black"/>
                </a:solidFill>
              </a:rPr>
              <a:t>8.  Постарайтесь  по  мере  возможности  включать  обучающегося  в тот распорядок дня, который был у него до утраты. </a:t>
            </a:r>
          </a:p>
          <a:p>
            <a:pPr lvl="0" algn="just"/>
            <a:r>
              <a:rPr lang="ru-RU" dirty="0">
                <a:solidFill>
                  <a:prstClr val="black"/>
                </a:solidFill>
              </a:rPr>
              <a:t>9.  Если  родители  (законные  представители)  обучающегося  обратятся  к  вам  с  вопросом,  как  сделать  так,  чтобы  обучающийся  не  забыл  умершего  близкого человека, предложите им иметь наготове фотографию или другие памятные вещи. Когда обучающийся будет готов, он может попросить рассказать ему об ушедшем человеке. </a:t>
            </a:r>
          </a:p>
          <a:p>
            <a:pPr lvl="0" algn="just"/>
            <a:r>
              <a:rPr lang="ru-RU" dirty="0">
                <a:solidFill>
                  <a:prstClr val="black"/>
                </a:solidFill>
              </a:rPr>
              <a:t>10. Дети могут испытывать иррациональный страх преждевременной смерти, не  понимая,  что  это  такое  и  как  она  наступает.  Идея  смерти  еще  не  полностью находит  понимание  у  маленьких  детей.  Осознание  реальности  и  близости  смерти может  быть  травмирующим.  Для  этого  всегда  необходимо проговаривать  с  ребенком,  что  именно  означает  смерть,  как  она  происходит,  и  как  люди справляются со смертью близких. </a:t>
            </a:r>
          </a:p>
          <a:p>
            <a:pPr lvl="0" algn="just"/>
            <a:r>
              <a:rPr lang="ru-RU" dirty="0">
                <a:solidFill>
                  <a:prstClr val="black"/>
                </a:solidFill>
              </a:rPr>
              <a:t>11. К  другим  типичным  для  этого  возраста  реакциям  относятся  страх сепарации (утраты) с родителями, беспричинный плач, неподвижность. </a:t>
            </a:r>
          </a:p>
          <a:p>
            <a:pPr lvl="0" algn="just"/>
            <a:r>
              <a:rPr lang="ru-RU" dirty="0" smtClean="0">
                <a:solidFill>
                  <a:prstClr val="black"/>
                </a:solidFill>
              </a:rPr>
              <a:t>. </a:t>
            </a:r>
            <a:endParaRPr lang="ru-RU" dirty="0">
              <a:solidFill>
                <a:prstClr val="black"/>
              </a:solidFill>
            </a:endParaRPr>
          </a:p>
        </p:txBody>
      </p:sp>
    </p:spTree>
    <p:extLst>
      <p:ext uri="{BB962C8B-B14F-4D97-AF65-F5344CB8AC3E}">
        <p14:creationId xmlns:p14="http://schemas.microsoft.com/office/powerpoint/2010/main" val="252553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Общее положение</a:t>
            </a:r>
            <a:endParaRPr lang="ru-RU" dirty="0"/>
          </a:p>
        </p:txBody>
      </p:sp>
      <p:sp>
        <p:nvSpPr>
          <p:cNvPr id="3" name="Объект 2"/>
          <p:cNvSpPr>
            <a:spLocks noGrp="1"/>
          </p:cNvSpPr>
          <p:nvPr>
            <p:ph idx="1"/>
          </p:nvPr>
        </p:nvSpPr>
        <p:spPr>
          <a:xfrm>
            <a:off x="1484311" y="1981199"/>
            <a:ext cx="10386561" cy="3864430"/>
          </a:xfrm>
        </p:spPr>
        <p:txBody>
          <a:bodyPr>
            <a:normAutofit fontScale="92500" lnSpcReduction="10000"/>
          </a:bodyPr>
          <a:lstStyle/>
          <a:p>
            <a:pPr marL="0" indent="441325" algn="just">
              <a:buNone/>
            </a:pPr>
            <a:r>
              <a:rPr lang="ru-RU" dirty="0"/>
              <a:t>В целях оказания психолого-педагогической помощи обучающимся из числа </a:t>
            </a:r>
            <a:r>
              <a:rPr lang="ru-RU" dirty="0" smtClean="0"/>
              <a:t>семей  </a:t>
            </a:r>
            <a:r>
              <a:rPr lang="ru-RU" dirty="0"/>
              <a:t>ветеранов  (участников)  специальной  военной  операции  </a:t>
            </a:r>
            <a:r>
              <a:rPr lang="ru-RU" dirty="0" err="1"/>
              <a:t>Минпросвещения</a:t>
            </a:r>
            <a:r>
              <a:rPr lang="ru-RU" dirty="0"/>
              <a:t> </a:t>
            </a:r>
            <a:r>
              <a:rPr lang="ru-RU" dirty="0" smtClean="0"/>
              <a:t> России  </a:t>
            </a:r>
            <a:r>
              <a:rPr lang="ru-RU" dirty="0"/>
              <a:t>совместно  с  </a:t>
            </a:r>
            <a:r>
              <a:rPr lang="ru-RU" dirty="0" err="1"/>
              <a:t>Минобрнауки</a:t>
            </a:r>
            <a:r>
              <a:rPr lang="ru-RU" dirty="0"/>
              <a:t>  России  направляет  алгоритм  сопровождения  </a:t>
            </a:r>
            <a:r>
              <a:rPr lang="ru-RU" dirty="0" smtClean="0"/>
              <a:t>в  </a:t>
            </a:r>
            <a:r>
              <a:rPr lang="ru-RU" b="1" dirty="0"/>
              <a:t>дошкольных  образовательных</a:t>
            </a:r>
            <a:r>
              <a:rPr lang="ru-RU" dirty="0"/>
              <a:t>,  общеобразовательных,  профессиональных </a:t>
            </a:r>
            <a:r>
              <a:rPr lang="ru-RU" dirty="0" smtClean="0"/>
              <a:t>образовательных  </a:t>
            </a:r>
            <a:r>
              <a:rPr lang="ru-RU" dirty="0"/>
              <a:t>организациях  и  образовательных  организациях  высшего </a:t>
            </a:r>
            <a:r>
              <a:rPr lang="ru-RU" dirty="0" smtClean="0"/>
              <a:t>образования  </a:t>
            </a:r>
            <a:r>
              <a:rPr lang="ru-RU" dirty="0"/>
              <a:t>детей  ветеранов  (участников)  специальной  военной  операции, </a:t>
            </a:r>
            <a:r>
              <a:rPr lang="ru-RU" dirty="0" smtClean="0"/>
              <a:t>обучающихся </a:t>
            </a:r>
            <a:r>
              <a:rPr lang="ru-RU" dirty="0"/>
              <a:t>в соответствующих организациях (далее – Алгоритм). </a:t>
            </a:r>
            <a:r>
              <a:rPr lang="ru-RU" dirty="0" smtClean="0"/>
              <a:t>Он  </a:t>
            </a:r>
            <a:r>
              <a:rPr lang="ru-RU" dirty="0"/>
              <a:t>включает  в  себя  </a:t>
            </a:r>
            <a:r>
              <a:rPr lang="ru-RU" b="1" dirty="0"/>
              <a:t>рекомендации  для  администрации,  педагогических </a:t>
            </a:r>
            <a:r>
              <a:rPr lang="ru-RU" b="1" dirty="0" smtClean="0"/>
              <a:t>работников  </a:t>
            </a:r>
            <a:r>
              <a:rPr lang="ru-RU" b="1" dirty="0"/>
              <a:t>(воспитателей  дошкольных  образовательных  организаций</a:t>
            </a:r>
            <a:r>
              <a:rPr lang="ru-RU" dirty="0"/>
              <a:t>,  классных </a:t>
            </a:r>
            <a:r>
              <a:rPr lang="ru-RU" dirty="0" smtClean="0"/>
              <a:t>руководителей</a:t>
            </a:r>
            <a:r>
              <a:rPr lang="ru-RU" dirty="0"/>
              <a:t>, кураторов групп, заместителей деканов по воспитательной работе, </a:t>
            </a:r>
            <a:r>
              <a:rPr lang="ru-RU" dirty="0" smtClean="0"/>
              <a:t>социальных  </a:t>
            </a:r>
            <a:r>
              <a:rPr lang="ru-RU" dirty="0"/>
              <a:t>педагогов,  </a:t>
            </a:r>
            <a:r>
              <a:rPr lang="ru-RU" b="1" dirty="0"/>
              <a:t>педагогов-психологов </a:t>
            </a:r>
            <a:r>
              <a:rPr lang="ru-RU" dirty="0"/>
              <a:t> / </a:t>
            </a:r>
            <a:r>
              <a:rPr lang="ru-RU" b="1" dirty="0"/>
              <a:t> психологов</a:t>
            </a:r>
            <a:r>
              <a:rPr lang="ru-RU" dirty="0"/>
              <a:t>)  </a:t>
            </a:r>
            <a:r>
              <a:rPr lang="ru-RU" b="1" dirty="0"/>
              <a:t>и  иных  специалистов </a:t>
            </a:r>
            <a:r>
              <a:rPr lang="ru-RU" b="1" dirty="0" smtClean="0"/>
              <a:t>образовательных </a:t>
            </a:r>
            <a:r>
              <a:rPr lang="ru-RU" b="1" dirty="0"/>
              <a:t>организаций. </a:t>
            </a:r>
          </a:p>
        </p:txBody>
      </p:sp>
    </p:spTree>
    <p:extLst>
      <p:ext uri="{BB962C8B-B14F-4D97-AF65-F5344CB8AC3E}">
        <p14:creationId xmlns:p14="http://schemas.microsoft.com/office/powerpoint/2010/main" val="175919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Адресат оказания помощи</a:t>
            </a:r>
            <a:endParaRPr lang="ru-RU" dirty="0"/>
          </a:p>
        </p:txBody>
      </p:sp>
      <p:sp>
        <p:nvSpPr>
          <p:cNvPr id="4" name="Прямоугольник 3"/>
          <p:cNvSpPr/>
          <p:nvPr/>
        </p:nvSpPr>
        <p:spPr>
          <a:xfrm>
            <a:off x="1484311" y="2806397"/>
            <a:ext cx="10229395" cy="313932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  категории  «дети  ветеранов  (участников)  специальной  военной  операции» применительно  к настоящему  Алгоритму  относятся  как  несовершеннолетние,  так и совершеннолетние лица, нуждающиеся в сопровождении. </a:t>
            </a:r>
          </a:p>
          <a:p>
            <a:pPr marL="285750" indent="-285750" algn="just">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Дети</a:t>
            </a:r>
          </a:p>
          <a:p>
            <a:pPr marL="285750" indent="-285750" algn="just">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Родители</a:t>
            </a:r>
          </a:p>
          <a:p>
            <a:pPr marL="285750" indent="-285750" algn="just">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Сотрудники</a:t>
            </a:r>
          </a:p>
          <a:p>
            <a:pPr algn="just"/>
            <a:r>
              <a:rPr lang="ru-RU" dirty="0" smtClean="0">
                <a:latin typeface="Times New Roman" panose="02020603050405020304" pitchFamily="18" charset="0"/>
                <a:cs typeface="Times New Roman" panose="02020603050405020304" pitchFamily="18" charset="0"/>
              </a:rPr>
              <a:t>Дети  ветеранов  (участников)  СВО,  военнослужащих,  погибших  или  получивших  увечье  (ранение,  травму,  контузию),  либо  заболевание  при  исполнении  обязанностей  военной  службы  (служебных  обязанностей) нуждаются  в  корректном,  внимательном  подходе  с  соблюдением  требований  по  защите  персональной  информации  и  этических  требований  в  организации </a:t>
            </a:r>
          </a:p>
          <a:p>
            <a:pPr algn="just"/>
            <a:r>
              <a:rPr lang="ru-RU" dirty="0" smtClean="0">
                <a:latin typeface="Times New Roman" panose="02020603050405020304" pitchFamily="18" charset="0"/>
                <a:cs typeface="Times New Roman" panose="02020603050405020304" pitchFamily="18" charset="0"/>
              </a:rPr>
              <a:t>психолого-педагогического сопровождения.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4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2911" y="342900"/>
            <a:ext cx="10018713" cy="1752599"/>
          </a:xfrm>
        </p:spPr>
        <p:txBody>
          <a:bodyPr>
            <a:normAutofit/>
          </a:bodyPr>
          <a:lstStyle/>
          <a:p>
            <a:r>
              <a:rPr lang="ru-RU" dirty="0"/>
              <a:t> Алгоритм  </a:t>
            </a:r>
            <a:r>
              <a:rPr lang="ru-RU" dirty="0" smtClean="0"/>
              <a:t>организации сопровождения </a:t>
            </a:r>
            <a:r>
              <a:rPr lang="ru-RU" dirty="0"/>
              <a:t>по  следующим </a:t>
            </a:r>
            <a:r>
              <a:rPr lang="ru-RU" dirty="0" smtClean="0"/>
              <a:t>направлениям</a:t>
            </a:r>
            <a:r>
              <a:rPr lang="ru-RU" dirty="0"/>
              <a:t>: </a:t>
            </a:r>
          </a:p>
        </p:txBody>
      </p:sp>
      <p:sp>
        <p:nvSpPr>
          <p:cNvPr id="4" name="Прямоугольник 3"/>
          <p:cNvSpPr/>
          <p:nvPr/>
        </p:nvSpPr>
        <p:spPr>
          <a:xfrm>
            <a:off x="1992086" y="1841242"/>
            <a:ext cx="10199914" cy="5016758"/>
          </a:xfrm>
          <a:prstGeom prst="rect">
            <a:avLst/>
          </a:prstGeom>
        </p:spPr>
        <p:txBody>
          <a:bodyPr wrap="square">
            <a:spAutoFit/>
          </a:bodyPr>
          <a:lstStyle/>
          <a:p>
            <a:pPr marL="285750" indent="-285750">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проведение  мониторинга  психологического  состояния  детей  ветеранов  (участников) СВО; </a:t>
            </a:r>
          </a:p>
          <a:p>
            <a:pPr marL="285750" indent="-285750">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реализация  основных  направлений  психолого-педагогического сопровождения детей ветеранов (участников) СВО в период обучения; </a:t>
            </a:r>
          </a:p>
          <a:p>
            <a:pPr marL="285750" indent="-285750">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организация и проведения мероприятий, направленных  на формирование  в  образовательной  организации  необходимого  психологического  климата  </a:t>
            </a:r>
          </a:p>
          <a:p>
            <a:pPr marL="285750" indent="-285750">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сохранение и (или) восстановления психологического здоровья детей ветеранов (участников) СВО; </a:t>
            </a:r>
          </a:p>
          <a:p>
            <a:pPr marL="285750" indent="-285750">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оказание  экстренной  психологической  помощи,  психологической коррекции  и  поддержки  детям  ветеранов  (участников)  СВО  и  членам  их  семей  в очном и дистанционном режиме; </a:t>
            </a:r>
          </a:p>
          <a:p>
            <a:pPr marL="285750" indent="-285750">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организация  сетевого и  межведомственного  взаимодействия  для  оказания необходимой помощи и поддержки детей ветеранов (участников) СВО; </a:t>
            </a:r>
          </a:p>
          <a:p>
            <a:pPr marL="285750" indent="-285750">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обеспечения информирования детей ветеранов (участников) СВО, членов их семей, педагогических работников  образовательной организации о возможности и  ресурсах  получения  психологической  помощи,  психолого-педагогической поддержки</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638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Проведение мониторинга </a:t>
            </a:r>
            <a:r>
              <a:rPr lang="ru-RU" dirty="0"/>
              <a:t>психологического состояния  </a:t>
            </a:r>
            <a:r>
              <a:rPr lang="ru-RU" dirty="0" smtClean="0"/>
              <a:t>детей </a:t>
            </a:r>
            <a:r>
              <a:rPr lang="ru-RU" dirty="0"/>
              <a:t>ветеранов (участников) СВО </a:t>
            </a:r>
          </a:p>
        </p:txBody>
      </p:sp>
      <p:sp>
        <p:nvSpPr>
          <p:cNvPr id="3" name="Объект 2"/>
          <p:cNvSpPr>
            <a:spLocks noGrp="1"/>
          </p:cNvSpPr>
          <p:nvPr>
            <p:ph idx="1"/>
          </p:nvPr>
        </p:nvSpPr>
        <p:spPr>
          <a:xfrm>
            <a:off x="1484311" y="2275113"/>
            <a:ext cx="10018713" cy="3929744"/>
          </a:xfrm>
        </p:spPr>
        <p:txBody>
          <a:bodyPr>
            <a:normAutofit/>
          </a:bodyPr>
          <a:lstStyle/>
          <a:p>
            <a:pPr marL="0" indent="358775" algn="just">
              <a:buNone/>
            </a:pPr>
            <a:r>
              <a:rPr lang="ru-RU" dirty="0"/>
              <a:t>В отношении обучающихся, чьи родители (законные представители) являются </a:t>
            </a:r>
            <a:r>
              <a:rPr lang="ru-RU" dirty="0" smtClean="0"/>
              <a:t> ветеранами  </a:t>
            </a:r>
            <a:r>
              <a:rPr lang="ru-RU" dirty="0"/>
              <a:t>(участниками)  СВО,  в  образовательной  организации  рекомендуется </a:t>
            </a:r>
            <a:r>
              <a:rPr lang="ru-RU" dirty="0" smtClean="0"/>
              <a:t>воспитателям </a:t>
            </a:r>
            <a:r>
              <a:rPr lang="ru-RU" dirty="0"/>
              <a:t>дошкольных образовательных организаций, </a:t>
            </a:r>
            <a:r>
              <a:rPr lang="ru-RU" b="1" dirty="0" smtClean="0"/>
              <a:t>на  </a:t>
            </a:r>
            <a:r>
              <a:rPr lang="ru-RU" b="1" dirty="0"/>
              <a:t>постоянной </a:t>
            </a:r>
            <a:r>
              <a:rPr lang="ru-RU" b="1" dirty="0" smtClean="0"/>
              <a:t>основе  </a:t>
            </a:r>
            <a:r>
              <a:rPr lang="ru-RU" b="1" dirty="0"/>
              <a:t>проводить  мониторинг  </a:t>
            </a:r>
            <a:r>
              <a:rPr lang="ru-RU" dirty="0"/>
              <a:t>психологического  состояния  детей  ветеранов </a:t>
            </a:r>
            <a:r>
              <a:rPr lang="ru-RU" dirty="0" smtClean="0"/>
              <a:t>(</a:t>
            </a:r>
            <a:r>
              <a:rPr lang="ru-RU" dirty="0"/>
              <a:t>участников) СВО.  </a:t>
            </a:r>
          </a:p>
          <a:p>
            <a:pPr marL="0" indent="358775" algn="just">
              <a:buNone/>
            </a:pPr>
            <a:r>
              <a:rPr lang="ru-RU" dirty="0"/>
              <a:t>При  выявлении  признаков  неблагоприятных  и  деструктивных  состояний  </a:t>
            </a:r>
            <a:r>
              <a:rPr lang="ru-RU" dirty="0" smtClean="0"/>
              <a:t>у </a:t>
            </a:r>
            <a:r>
              <a:rPr lang="ru-RU" dirty="0"/>
              <a:t>обучающихся, нуждающихся в повышенном психолого-педагогическом внимании </a:t>
            </a:r>
            <a:r>
              <a:rPr lang="ru-RU" dirty="0" smtClean="0"/>
              <a:t>(</a:t>
            </a:r>
            <a:r>
              <a:rPr lang="ru-RU" dirty="0"/>
              <a:t>далее  –  ПППВ),  целесообразно  организовать  взаимодействие  с  </a:t>
            </a:r>
            <a:r>
              <a:rPr lang="ru-RU" dirty="0" smtClean="0"/>
              <a:t>педагогами-психологами </a:t>
            </a:r>
            <a:r>
              <a:rPr lang="ru-RU" dirty="0"/>
              <a:t>/ психологами,  а  также  родителем  (законным  представителем),  </a:t>
            </a:r>
            <a:r>
              <a:rPr lang="ru-RU" dirty="0" smtClean="0"/>
              <a:t>не </a:t>
            </a:r>
            <a:r>
              <a:rPr lang="ru-RU" dirty="0"/>
              <a:t>участвующим в СВО. </a:t>
            </a:r>
          </a:p>
        </p:txBody>
      </p:sp>
    </p:spTree>
    <p:extLst>
      <p:ext uri="{BB962C8B-B14F-4D97-AF65-F5344CB8AC3E}">
        <p14:creationId xmlns:p14="http://schemas.microsoft.com/office/powerpoint/2010/main" val="108730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130629"/>
            <a:ext cx="10198328" cy="1752599"/>
          </a:xfrm>
        </p:spPr>
        <p:txBody>
          <a:bodyPr>
            <a:noAutofit/>
          </a:bodyPr>
          <a:lstStyle/>
          <a:p>
            <a:r>
              <a:rPr lang="ru-RU" sz="2000" dirty="0" smtClean="0">
                <a:latin typeface="Times New Roman" panose="02020603050405020304" pitchFamily="18" charset="0"/>
                <a:cs typeface="Times New Roman" panose="02020603050405020304" pitchFamily="18" charset="0"/>
              </a:rPr>
              <a:t>форма  ПРИМЕРНОГО  ПРОТОКОЛА СТАНДАРТИЗИРОВАННОГО  (НЕСТАНДАРТИЗИРОВАННОГО)  НАБЛЮДЕНИЯ  ЗА  ДЕТЬМИ ВЕТЕРАНОВ (УЧАСТНИКОВ)  СВО  (ДАЛЕЕ  –  ПРИМЕРНЫЙ  ПРОТОКОЛ), ПРИ ОСУЩЕСТВЛЕНИИ МОНИТОРИНГА СОСТОЯНИЯ ДЕТЕЙ ВЕТЕРАНОВ (УЧАСТНИКОВ) СВО</a:t>
            </a:r>
            <a:endParaRPr lang="ru-RU" sz="2000"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484310" y="1883229"/>
            <a:ext cx="10321247" cy="4191000"/>
          </a:xfrm>
        </p:spPr>
        <p:txBody>
          <a:bodyPr>
            <a:normAutofit fontScale="85000" lnSpcReduction="10000"/>
          </a:bodyPr>
          <a:lstStyle/>
          <a:p>
            <a:pPr marL="0" indent="0">
              <a:buNone/>
            </a:pPr>
            <a:r>
              <a:rPr lang="ru-RU" dirty="0"/>
              <a:t>Наряду  с  предложенным  перечнем  в  качестве  источников  сведений  могут </a:t>
            </a:r>
            <a:r>
              <a:rPr lang="ru-RU" dirty="0" smtClean="0"/>
              <a:t>выступать  </a:t>
            </a:r>
            <a:r>
              <a:rPr lang="ru-RU" dirty="0"/>
              <a:t>психологические  заключения  (справки)  (их  составление  рекомендуется </a:t>
            </a:r>
            <a:r>
              <a:rPr lang="ru-RU" dirty="0" smtClean="0"/>
              <a:t>педагогу-психологу </a:t>
            </a:r>
            <a:r>
              <a:rPr lang="ru-RU" dirty="0"/>
              <a:t>/ психологу),  а  в  случае,  если  это  несовершеннолетний,  </a:t>
            </a:r>
            <a:r>
              <a:rPr lang="ru-RU" dirty="0" smtClean="0"/>
              <a:t>то </a:t>
            </a:r>
            <a:r>
              <a:rPr lang="ru-RU" dirty="0"/>
              <a:t>дополнительно – результаты наблюдений педагогических работников, родителей </a:t>
            </a:r>
            <a:r>
              <a:rPr lang="ru-RU" dirty="0" smtClean="0"/>
              <a:t>(</a:t>
            </a:r>
            <a:r>
              <a:rPr lang="ru-RU" dirty="0"/>
              <a:t>законных  представителей)  обучающегося,  а  также  справки  (заключения) </a:t>
            </a:r>
            <a:r>
              <a:rPr lang="ru-RU" dirty="0" smtClean="0"/>
              <a:t>профильных </a:t>
            </a:r>
            <a:r>
              <a:rPr lang="ru-RU" dirty="0"/>
              <a:t>специалистов (при наличии). </a:t>
            </a:r>
            <a:endParaRPr lang="ru-RU" dirty="0" smtClean="0"/>
          </a:p>
          <a:p>
            <a:pPr marL="0" indent="0">
              <a:buNone/>
            </a:pPr>
            <a:r>
              <a:rPr lang="ru-RU" dirty="0"/>
              <a:t>Примерный протокол рекомендуется к заполнению на обучающегося из семьи </a:t>
            </a:r>
          </a:p>
          <a:p>
            <a:pPr marL="0" indent="0">
              <a:buNone/>
            </a:pPr>
            <a:r>
              <a:rPr lang="ru-RU" dirty="0"/>
              <a:t>ветерана (участника) СВО воспитателям дошкольных образовательных организаций </a:t>
            </a:r>
          </a:p>
          <a:p>
            <a:pPr marL="0" indent="0">
              <a:buNone/>
            </a:pPr>
            <a:r>
              <a:rPr lang="ru-RU" dirty="0"/>
              <a:t>или  классным  руководителям,  или  кураторам  групп,  или  заместителям  декана  по </a:t>
            </a:r>
          </a:p>
          <a:p>
            <a:pPr marL="0" indent="0">
              <a:buNone/>
            </a:pPr>
            <a:r>
              <a:rPr lang="ru-RU" dirty="0"/>
              <a:t>воспитательной работе совместно или на основе наблюдений родителей (законных </a:t>
            </a:r>
          </a:p>
          <a:p>
            <a:pPr marL="0" indent="0">
              <a:buNone/>
            </a:pPr>
            <a:r>
              <a:rPr lang="ru-RU" dirty="0"/>
              <a:t>представителей) обучающихся, не участвующих в СВО (Приложение № 1). </a:t>
            </a:r>
          </a:p>
        </p:txBody>
      </p:sp>
    </p:spTree>
    <p:extLst>
      <p:ext uri="{BB962C8B-B14F-4D97-AF65-F5344CB8AC3E}">
        <p14:creationId xmlns:p14="http://schemas.microsoft.com/office/powerpoint/2010/main" val="890740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Взаимодействие специалистов в ДОУ по </a:t>
            </a:r>
            <a:r>
              <a:rPr lang="ru-RU" dirty="0"/>
              <a:t>сопровождению </a:t>
            </a:r>
            <a:r>
              <a:rPr lang="ru-RU" dirty="0" smtClean="0"/>
              <a:t>детей  </a:t>
            </a:r>
            <a:r>
              <a:rPr lang="ru-RU" dirty="0"/>
              <a:t>ветеранов  (участников)  </a:t>
            </a:r>
            <a:r>
              <a:rPr lang="ru-RU" dirty="0" smtClean="0"/>
              <a:t>СВО</a:t>
            </a:r>
            <a:endParaRPr lang="ru-RU" dirty="0"/>
          </a:p>
        </p:txBody>
      </p:sp>
      <p:sp>
        <p:nvSpPr>
          <p:cNvPr id="3" name="Объект 2"/>
          <p:cNvSpPr>
            <a:spLocks noGrp="1"/>
          </p:cNvSpPr>
          <p:nvPr>
            <p:ph idx="1"/>
          </p:nvPr>
        </p:nvSpPr>
        <p:spPr/>
        <p:txBody>
          <a:bodyPr>
            <a:normAutofit fontScale="85000" lnSpcReduction="10000"/>
          </a:bodyPr>
          <a:lstStyle/>
          <a:p>
            <a:pPr>
              <a:buFont typeface="Wingdings" panose="05000000000000000000" pitchFamily="2" charset="2"/>
              <a:buChar char="Ø"/>
            </a:pPr>
            <a:r>
              <a:rPr lang="ru-RU" dirty="0"/>
              <a:t>Работа  с  обучающимися,  включенными  в  группу  ПППВ,  осуществляется </a:t>
            </a:r>
            <a:r>
              <a:rPr lang="ru-RU" dirty="0" smtClean="0"/>
              <a:t>командой  </a:t>
            </a:r>
            <a:r>
              <a:rPr lang="ru-RU" dirty="0"/>
              <a:t>педагогического  коллектива  образовательной  организации,  в  которой  </a:t>
            </a:r>
            <a:r>
              <a:rPr lang="ru-RU" dirty="0" smtClean="0"/>
              <a:t>педагог-психолог </a:t>
            </a:r>
            <a:r>
              <a:rPr lang="ru-RU" dirty="0"/>
              <a:t>/ психолог  может  выступать  организатором  взаимодействия,  </a:t>
            </a:r>
            <a:r>
              <a:rPr lang="ru-RU" dirty="0" smtClean="0"/>
              <a:t>а  </a:t>
            </a:r>
            <a:r>
              <a:rPr lang="ru-RU" dirty="0"/>
              <a:t>также  при  необходимости  рекомендуется  привлекать  других  специалистов  </a:t>
            </a:r>
            <a:r>
              <a:rPr lang="ru-RU" dirty="0" smtClean="0"/>
              <a:t>в  </a:t>
            </a:r>
            <a:r>
              <a:rPr lang="ru-RU" dirty="0"/>
              <a:t>рамках  межотраслевого  и  </a:t>
            </a:r>
            <a:r>
              <a:rPr lang="ru-RU" dirty="0" smtClean="0"/>
              <a:t>межведомственного  </a:t>
            </a:r>
            <a:r>
              <a:rPr lang="ru-RU" dirty="0"/>
              <a:t>взаимодействия  по  вопросу </a:t>
            </a:r>
            <a:r>
              <a:rPr lang="ru-RU" dirty="0" smtClean="0"/>
              <a:t>сопровождения </a:t>
            </a:r>
            <a:r>
              <a:rPr lang="ru-RU" dirty="0"/>
              <a:t>семей ветеранов (участников) </a:t>
            </a:r>
            <a:r>
              <a:rPr lang="ru-RU" dirty="0" smtClean="0"/>
              <a:t>СВО </a:t>
            </a:r>
            <a:endParaRPr lang="ru-RU" dirty="0"/>
          </a:p>
          <a:p>
            <a:pPr>
              <a:buFont typeface="Wingdings" panose="05000000000000000000" pitchFamily="2" charset="2"/>
              <a:buChar char="Ø"/>
            </a:pPr>
            <a:r>
              <a:rPr lang="ru-RU" dirty="0"/>
              <a:t>О  результатах  мониторинга  психологического  состояния  детей  ветеранов </a:t>
            </a:r>
            <a:r>
              <a:rPr lang="ru-RU" dirty="0" smtClean="0"/>
              <a:t>(</a:t>
            </a:r>
            <a:r>
              <a:rPr lang="ru-RU" dirty="0"/>
              <a:t>участников)  СВО,  включенных  в  группу  ПППВ,  педагогу-психологу / психологу </a:t>
            </a:r>
            <a:r>
              <a:rPr lang="ru-RU" dirty="0" smtClean="0"/>
              <a:t>рекомендуется </a:t>
            </a:r>
            <a:r>
              <a:rPr lang="ru-RU" dirty="0"/>
              <a:t>еженедельно докладывать своему непосредственному руководителю </a:t>
            </a:r>
            <a:r>
              <a:rPr lang="ru-RU" dirty="0" smtClean="0"/>
              <a:t>в </a:t>
            </a:r>
            <a:r>
              <a:rPr lang="ru-RU" dirty="0"/>
              <a:t>образовательной </a:t>
            </a:r>
            <a:r>
              <a:rPr lang="ru-RU" dirty="0" smtClean="0"/>
              <a:t>организации</a:t>
            </a:r>
            <a:endParaRPr lang="ru-RU" dirty="0"/>
          </a:p>
        </p:txBody>
      </p:sp>
    </p:spTree>
    <p:extLst>
      <p:ext uri="{BB962C8B-B14F-4D97-AF65-F5344CB8AC3E}">
        <p14:creationId xmlns:p14="http://schemas.microsoft.com/office/powerpoint/2010/main" val="3347676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0"/>
            <a:ext cx="10018713" cy="898072"/>
          </a:xfrm>
        </p:spPr>
        <p:txBody>
          <a:bodyPr>
            <a:normAutofit/>
          </a:bodyPr>
          <a:lstStyle/>
          <a:p>
            <a:r>
              <a:rPr lang="ru-RU" sz="2400" dirty="0"/>
              <a:t> Основные направления психолого-педагогического сопровождения </a:t>
            </a:r>
            <a:br>
              <a:rPr lang="ru-RU" sz="2400" dirty="0"/>
            </a:br>
            <a:r>
              <a:rPr lang="ru-RU" sz="2400" dirty="0"/>
              <a:t>обучающихся – детей ветеранов (участников) СВО, и их родителей </a:t>
            </a:r>
          </a:p>
        </p:txBody>
      </p:sp>
      <p:sp>
        <p:nvSpPr>
          <p:cNvPr id="3" name="Объект 2"/>
          <p:cNvSpPr>
            <a:spLocks noGrp="1"/>
          </p:cNvSpPr>
          <p:nvPr>
            <p:ph idx="1"/>
          </p:nvPr>
        </p:nvSpPr>
        <p:spPr>
          <a:xfrm>
            <a:off x="1600200" y="898072"/>
            <a:ext cx="10591800" cy="5959928"/>
          </a:xfrm>
        </p:spPr>
        <p:txBody>
          <a:bodyPr>
            <a:noAutofit/>
          </a:bodyPr>
          <a:lstStyle/>
          <a:p>
            <a:r>
              <a:rPr lang="ru-RU" sz="1600" dirty="0" smtClean="0">
                <a:latin typeface="Times New Roman" panose="02020603050405020304" pitchFamily="18" charset="0"/>
                <a:cs typeface="Times New Roman" panose="02020603050405020304" pitchFamily="18" charset="0"/>
              </a:rPr>
              <a:t>Деятельность  </a:t>
            </a:r>
            <a:r>
              <a:rPr lang="ru-RU" sz="1600" dirty="0">
                <a:latin typeface="Times New Roman" panose="02020603050405020304" pitchFamily="18" charset="0"/>
                <a:cs typeface="Times New Roman" panose="02020603050405020304" pitchFamily="18" charset="0"/>
              </a:rPr>
              <a:t>педагога-психолога /  психолога  по  психологическому </a:t>
            </a:r>
            <a:r>
              <a:rPr lang="ru-RU" sz="1600" dirty="0" smtClean="0">
                <a:latin typeface="Times New Roman" panose="02020603050405020304" pitchFamily="18" charset="0"/>
                <a:cs typeface="Times New Roman" panose="02020603050405020304" pitchFamily="18" charset="0"/>
              </a:rPr>
              <a:t>сопровождению </a:t>
            </a:r>
            <a:r>
              <a:rPr lang="ru-RU" sz="1600" dirty="0">
                <a:latin typeface="Times New Roman" panose="02020603050405020304" pitchFamily="18" charset="0"/>
                <a:cs typeface="Times New Roman" panose="02020603050405020304" pitchFamily="18" charset="0"/>
              </a:rPr>
              <a:t>детей ветеранов (участников) СВО осуществляется по следующим </a:t>
            </a:r>
            <a:r>
              <a:rPr lang="ru-RU" sz="1600" dirty="0" smtClean="0">
                <a:latin typeface="Times New Roman" panose="02020603050405020304" pitchFamily="18" charset="0"/>
                <a:cs typeface="Times New Roman" panose="02020603050405020304" pitchFamily="18" charset="0"/>
              </a:rPr>
              <a:t> направлениям</a:t>
            </a:r>
            <a:r>
              <a:rPr lang="ru-RU" sz="1600" dirty="0">
                <a:latin typeface="Times New Roman" panose="02020603050405020304" pitchFamily="18" charset="0"/>
                <a:cs typeface="Times New Roman" panose="02020603050405020304" pitchFamily="18" charset="0"/>
              </a:rPr>
              <a:t>: </a:t>
            </a:r>
          </a:p>
          <a:p>
            <a:pPr marL="0" indent="0" algn="just">
              <a:spcBef>
                <a:spcPts val="0"/>
              </a:spcBef>
              <a:spcAft>
                <a:spcPts val="0"/>
              </a:spcAft>
              <a:buNone/>
            </a:pPr>
            <a:r>
              <a:rPr lang="ru-RU" sz="1600" dirty="0">
                <a:latin typeface="Times New Roman" panose="02020603050405020304" pitchFamily="18" charset="0"/>
                <a:cs typeface="Times New Roman" panose="02020603050405020304" pitchFamily="18" charset="0"/>
              </a:rPr>
              <a:t>–  комплексная  психологическая  диагностика  обучающихся  (наблюдение, </a:t>
            </a:r>
            <a:r>
              <a:rPr lang="ru-RU" sz="1600" dirty="0" smtClean="0">
                <a:latin typeface="Times New Roman" panose="02020603050405020304" pitchFamily="18" charset="0"/>
                <a:cs typeface="Times New Roman" panose="02020603050405020304" pitchFamily="18" charset="0"/>
              </a:rPr>
              <a:t>мониторинг  </a:t>
            </a:r>
            <a:r>
              <a:rPr lang="ru-RU" sz="1600" dirty="0">
                <a:latin typeface="Times New Roman" panose="02020603050405020304" pitchFamily="18" charset="0"/>
                <a:cs typeface="Times New Roman" panose="02020603050405020304" pitchFamily="18" charset="0"/>
              </a:rPr>
              <a:t>актуального  психического  состояния,  углубленная  психодиагностика) </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при необходимости);  </a:t>
            </a:r>
          </a:p>
          <a:p>
            <a:pPr marL="0" indent="0" algn="just">
              <a:spcBef>
                <a:spcPts val="0"/>
              </a:spcBef>
              <a:spcAft>
                <a:spcPts val="0"/>
              </a:spcAft>
              <a:buNone/>
            </a:pPr>
            <a:r>
              <a:rPr lang="ru-RU" sz="1600" dirty="0">
                <a:latin typeface="Times New Roman" panose="02020603050405020304" pitchFamily="18" charset="0"/>
                <a:cs typeface="Times New Roman" panose="02020603050405020304" pitchFamily="18" charset="0"/>
              </a:rPr>
              <a:t>–  коррекционно-развивающая  работа  с  обучающимися,  в  том  числе  работа  </a:t>
            </a:r>
            <a:r>
              <a:rPr lang="ru-RU" sz="1600" dirty="0" smtClean="0">
                <a:latin typeface="Times New Roman" panose="02020603050405020304" pitchFamily="18" charset="0"/>
                <a:cs typeface="Times New Roman" panose="02020603050405020304" pitchFamily="18" charset="0"/>
              </a:rPr>
              <a:t>по </a:t>
            </a:r>
            <a:r>
              <a:rPr lang="ru-RU" sz="1600" dirty="0">
                <a:latin typeface="Times New Roman" panose="02020603050405020304" pitchFamily="18" charset="0"/>
                <a:cs typeface="Times New Roman" panose="02020603050405020304" pitchFamily="18" charset="0"/>
              </a:rPr>
              <a:t>восстановлению и реабилитации; </a:t>
            </a:r>
          </a:p>
          <a:p>
            <a:pPr marL="0" indent="0" algn="just">
              <a:spcBef>
                <a:spcPts val="0"/>
              </a:spcBef>
              <a:spcAft>
                <a:spcPts val="0"/>
              </a:spcAft>
              <a:buNone/>
            </a:pPr>
            <a:r>
              <a:rPr lang="ru-RU" sz="1600" dirty="0">
                <a:latin typeface="Times New Roman" panose="02020603050405020304" pitchFamily="18" charset="0"/>
                <a:cs typeface="Times New Roman" panose="02020603050405020304" pitchFamily="18" charset="0"/>
              </a:rPr>
              <a:t>–  психологическое  консультирование  участников  образовательных </a:t>
            </a:r>
            <a:r>
              <a:rPr lang="ru-RU" sz="1600" dirty="0" smtClean="0">
                <a:latin typeface="Times New Roman" panose="02020603050405020304" pitchFamily="18" charset="0"/>
                <a:cs typeface="Times New Roman" panose="02020603050405020304" pitchFamily="18" charset="0"/>
              </a:rPr>
              <a:t> отношений</a:t>
            </a:r>
            <a:r>
              <a:rPr lang="ru-RU" sz="1600" dirty="0">
                <a:latin typeface="Times New Roman" panose="02020603050405020304" pitchFamily="18" charset="0"/>
                <a:cs typeface="Times New Roman" panose="02020603050405020304" pitchFamily="18" charset="0"/>
              </a:rPr>
              <a:t>; </a:t>
            </a:r>
          </a:p>
          <a:p>
            <a:pPr marL="0" indent="0" algn="just">
              <a:spcBef>
                <a:spcPts val="0"/>
              </a:spcBef>
              <a:spcAft>
                <a:spcPts val="0"/>
              </a:spcAft>
              <a:buNone/>
            </a:pPr>
            <a:r>
              <a:rPr lang="ru-RU" sz="1600" dirty="0">
                <a:latin typeface="Times New Roman" panose="02020603050405020304" pitchFamily="18" charset="0"/>
                <a:cs typeface="Times New Roman" panose="02020603050405020304" pitchFamily="18" charset="0"/>
              </a:rPr>
              <a:t>–  психологическое  просвещение  (повышение  психологической </a:t>
            </a:r>
            <a:r>
              <a:rPr lang="ru-RU" sz="1600" dirty="0" smtClean="0">
                <a:latin typeface="Times New Roman" panose="02020603050405020304" pitchFamily="18" charset="0"/>
                <a:cs typeface="Times New Roman" panose="02020603050405020304" pitchFamily="18" charset="0"/>
              </a:rPr>
              <a:t> компетентности  </a:t>
            </a:r>
            <a:r>
              <a:rPr lang="ru-RU" sz="1600" dirty="0">
                <a:latin typeface="Times New Roman" panose="02020603050405020304" pitchFamily="18" charset="0"/>
                <a:cs typeface="Times New Roman" panose="02020603050405020304" pitchFamily="18" charset="0"/>
              </a:rPr>
              <a:t>родителей  (законных  представителей)  обучающихся,  других </a:t>
            </a:r>
            <a:r>
              <a:rPr lang="ru-RU" sz="1600" dirty="0" smtClean="0">
                <a:latin typeface="Times New Roman" panose="02020603050405020304" pitchFamily="18" charset="0"/>
                <a:cs typeface="Times New Roman" panose="02020603050405020304" pitchFamily="18" charset="0"/>
              </a:rPr>
              <a:t> участников  </a:t>
            </a:r>
            <a:r>
              <a:rPr lang="ru-RU" sz="1600" dirty="0">
                <a:latin typeface="Times New Roman" panose="02020603050405020304" pitchFamily="18" charset="0"/>
                <a:cs typeface="Times New Roman" panose="02020603050405020304" pitchFamily="18" charset="0"/>
              </a:rPr>
              <a:t>образовательных  отношений  и  педагогического  состава  в  </a:t>
            </a:r>
            <a:r>
              <a:rPr lang="ru-RU" sz="1600" dirty="0" smtClean="0">
                <a:latin typeface="Times New Roman" panose="02020603050405020304" pitchFamily="18" charset="0"/>
                <a:cs typeface="Times New Roman" panose="02020603050405020304" pitchFamily="18" charset="0"/>
              </a:rPr>
              <a:t>вопросах обучения </a:t>
            </a:r>
            <a:r>
              <a:rPr lang="ru-RU" sz="1600" dirty="0">
                <a:latin typeface="Times New Roman" panose="02020603050405020304" pitchFamily="18" charset="0"/>
                <a:cs typeface="Times New Roman" panose="02020603050405020304" pitchFamily="18" charset="0"/>
              </a:rPr>
              <a:t>и воспитания детей, переживших травматическое событие); </a:t>
            </a:r>
          </a:p>
          <a:p>
            <a:pPr marL="0" indent="0" algn="just">
              <a:spcBef>
                <a:spcPts val="0"/>
              </a:spcBef>
              <a:spcAft>
                <a:spcPts val="0"/>
              </a:spcAft>
              <a:buNone/>
            </a:pP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психопрофилактика</a:t>
            </a:r>
            <a:r>
              <a:rPr lang="ru-RU" sz="1600" dirty="0">
                <a:latin typeface="Times New Roman" panose="02020603050405020304" pitchFamily="18" charset="0"/>
                <a:cs typeface="Times New Roman" panose="02020603050405020304" pitchFamily="18" charset="0"/>
              </a:rPr>
              <a:t>  (профессиональная  деятельность,  направленная  </a:t>
            </a:r>
            <a:r>
              <a:rPr lang="ru-RU" sz="1600" dirty="0" smtClean="0">
                <a:latin typeface="Times New Roman" panose="02020603050405020304" pitchFamily="18" charset="0"/>
                <a:cs typeface="Times New Roman" panose="02020603050405020304" pitchFamily="18" charset="0"/>
              </a:rPr>
              <a:t>на  </a:t>
            </a:r>
            <a:r>
              <a:rPr lang="ru-RU" sz="1600" dirty="0">
                <a:latin typeface="Times New Roman" panose="02020603050405020304" pitchFamily="18" charset="0"/>
                <a:cs typeface="Times New Roman" panose="02020603050405020304" pitchFamily="18" charset="0"/>
              </a:rPr>
              <a:t>сохранение  и  укрепление  психологического  здоровья  обучающихся  в  процессе </a:t>
            </a:r>
            <a:r>
              <a:rPr lang="ru-RU" sz="1600" dirty="0" smtClean="0">
                <a:latin typeface="Times New Roman" panose="02020603050405020304" pitchFamily="18" charset="0"/>
                <a:cs typeface="Times New Roman" panose="02020603050405020304" pitchFamily="18" charset="0"/>
              </a:rPr>
              <a:t>обучения  </a:t>
            </a:r>
            <a:r>
              <a:rPr lang="ru-RU" sz="1600" dirty="0">
                <a:latin typeface="Times New Roman" panose="02020603050405020304" pitchFamily="18" charset="0"/>
                <a:cs typeface="Times New Roman" panose="02020603050405020304" pitchFamily="18" charset="0"/>
              </a:rPr>
              <a:t>и  воспитания  в  образовательных  организациях,  в  том  числе  в  части </a:t>
            </a:r>
            <a:r>
              <a:rPr lang="ru-RU" sz="1600" dirty="0" smtClean="0">
                <a:latin typeface="Times New Roman" panose="02020603050405020304" pitchFamily="18" charset="0"/>
                <a:cs typeface="Times New Roman" panose="02020603050405020304" pitchFamily="18" charset="0"/>
              </a:rPr>
              <a:t> формирования  </a:t>
            </a:r>
            <a:r>
              <a:rPr lang="ru-RU" sz="1600" dirty="0">
                <a:latin typeface="Times New Roman" panose="02020603050405020304" pitchFamily="18" charset="0"/>
                <a:cs typeface="Times New Roman" panose="02020603050405020304" pitchFamily="18" charset="0"/>
              </a:rPr>
              <a:t>в  образовательных  организациях  необходимого  психологического </a:t>
            </a:r>
            <a:r>
              <a:rPr lang="ru-RU" sz="1600" dirty="0" smtClean="0">
                <a:latin typeface="Times New Roman" panose="02020603050405020304" pitchFamily="18" charset="0"/>
                <a:cs typeface="Times New Roman" panose="02020603050405020304" pitchFamily="18" charset="0"/>
              </a:rPr>
              <a:t> климата </a:t>
            </a:r>
            <a:r>
              <a:rPr lang="ru-RU" sz="1600" dirty="0">
                <a:latin typeface="Times New Roman" panose="02020603050405020304" pitchFamily="18" charset="0"/>
                <a:cs typeface="Times New Roman" panose="02020603050405020304" pitchFamily="18" charset="0"/>
              </a:rPr>
              <a:t>для сохранения и (или) восстановления психологического здоровья); </a:t>
            </a:r>
          </a:p>
          <a:p>
            <a:pPr marL="0" indent="0" algn="just">
              <a:spcBef>
                <a:spcPts val="0"/>
              </a:spcBef>
              <a:spcAft>
                <a:spcPts val="0"/>
              </a:spcAft>
              <a:buNone/>
            </a:pPr>
            <a:r>
              <a:rPr lang="ru-RU" sz="1600" dirty="0">
                <a:latin typeface="Times New Roman" panose="02020603050405020304" pitchFamily="18" charset="0"/>
                <a:cs typeface="Times New Roman" panose="02020603050405020304" pitchFamily="18" charset="0"/>
              </a:rPr>
              <a:t>–  психологическая  экспертиза  (оценка)  комфортности  и  безопасности </a:t>
            </a:r>
            <a:r>
              <a:rPr lang="ru-RU" sz="1600" dirty="0" smtClean="0">
                <a:latin typeface="Times New Roman" panose="02020603050405020304" pitchFamily="18" charset="0"/>
                <a:cs typeface="Times New Roman" panose="02020603050405020304" pitchFamily="18" charset="0"/>
              </a:rPr>
              <a:t> образовательной </a:t>
            </a:r>
            <a:r>
              <a:rPr lang="ru-RU" sz="1600" dirty="0">
                <a:latin typeface="Times New Roman" panose="02020603050405020304" pitchFamily="18" charset="0"/>
                <a:cs typeface="Times New Roman" panose="02020603050405020304" pitchFamily="18" charset="0"/>
              </a:rPr>
              <a:t>среды (консультирование педагогов образовательных организаций </a:t>
            </a:r>
            <a:r>
              <a:rPr lang="ru-RU" sz="1600" dirty="0" smtClean="0">
                <a:latin typeface="Times New Roman" panose="02020603050405020304" pitchFamily="18" charset="0"/>
                <a:cs typeface="Times New Roman" panose="02020603050405020304" pitchFamily="18" charset="0"/>
              </a:rPr>
              <a:t> при </a:t>
            </a:r>
            <a:r>
              <a:rPr lang="ru-RU" sz="1600" dirty="0">
                <a:latin typeface="Times New Roman" panose="02020603050405020304" pitchFamily="18" charset="0"/>
                <a:cs typeface="Times New Roman" panose="02020603050405020304" pitchFamily="18" charset="0"/>
              </a:rPr>
              <a:t>выборе образовательных технологий с учетом индивидуально-психологических </a:t>
            </a:r>
            <a:r>
              <a:rPr lang="ru-RU" sz="1600" dirty="0" smtClean="0">
                <a:latin typeface="Times New Roman" panose="02020603050405020304" pitchFamily="18" charset="0"/>
                <a:cs typeface="Times New Roman" panose="02020603050405020304" pitchFamily="18" charset="0"/>
              </a:rPr>
              <a:t>особенностей  </a:t>
            </a:r>
            <a:r>
              <a:rPr lang="ru-RU" sz="1600" dirty="0">
                <a:latin typeface="Times New Roman" panose="02020603050405020304" pitchFamily="18" charset="0"/>
                <a:cs typeface="Times New Roman" panose="02020603050405020304" pitchFamily="18" charset="0"/>
              </a:rPr>
              <a:t>и  образовательных  потребностей  обучающихся;  психологическая </a:t>
            </a:r>
            <a:r>
              <a:rPr lang="ru-RU" sz="1600" dirty="0" smtClean="0">
                <a:latin typeface="Times New Roman" panose="02020603050405020304" pitchFamily="18" charset="0"/>
                <a:cs typeface="Times New Roman" panose="02020603050405020304" pitchFamily="18" charset="0"/>
              </a:rPr>
              <a:t>экспертиза </a:t>
            </a:r>
            <a:r>
              <a:rPr lang="ru-RU" sz="1600" dirty="0">
                <a:latin typeface="Times New Roman" panose="02020603050405020304" pitchFamily="18" charset="0"/>
                <a:cs typeface="Times New Roman" panose="02020603050405020304" pitchFamily="18" charset="0"/>
              </a:rPr>
              <a:t>программы развития образовательной организации с целью определения </a:t>
            </a:r>
            <a:r>
              <a:rPr lang="ru-RU" sz="1600" dirty="0" smtClean="0">
                <a:latin typeface="Times New Roman" panose="02020603050405020304" pitchFamily="18" charset="0"/>
                <a:cs typeface="Times New Roman" panose="02020603050405020304" pitchFamily="18" charset="0"/>
              </a:rPr>
              <a:t>степени </a:t>
            </a:r>
            <a:r>
              <a:rPr lang="ru-RU" sz="1600" dirty="0">
                <a:latin typeface="Times New Roman" panose="02020603050405020304" pitchFamily="18" charset="0"/>
                <a:cs typeface="Times New Roman" panose="02020603050405020304" pitchFamily="18" charset="0"/>
              </a:rPr>
              <a:t>безопасности и комфортности образовательной среды); </a:t>
            </a:r>
          </a:p>
          <a:p>
            <a:pPr marL="0" indent="0" algn="just">
              <a:spcBef>
                <a:spcPts val="0"/>
              </a:spcBef>
              <a:spcAft>
                <a:spcPts val="0"/>
              </a:spcAft>
              <a:buNone/>
            </a:pPr>
            <a:r>
              <a:rPr lang="ru-RU" sz="1600" dirty="0">
                <a:latin typeface="Times New Roman" panose="02020603050405020304" pitchFamily="18" charset="0"/>
                <a:cs typeface="Times New Roman" panose="02020603050405020304" pitchFamily="18" charset="0"/>
              </a:rPr>
              <a:t>–  психолого-педагогическое  и  методическое  сопровождение  процесса </a:t>
            </a:r>
            <a:r>
              <a:rPr lang="ru-RU" sz="1600" dirty="0" smtClean="0">
                <a:latin typeface="Times New Roman" panose="02020603050405020304" pitchFamily="18" charset="0"/>
                <a:cs typeface="Times New Roman" panose="02020603050405020304" pitchFamily="18" charset="0"/>
              </a:rPr>
              <a:t>освоения  </a:t>
            </a:r>
            <a:r>
              <a:rPr lang="ru-RU" sz="1600" dirty="0">
                <a:latin typeface="Times New Roman" panose="02020603050405020304" pitchFamily="18" charset="0"/>
                <a:cs typeface="Times New Roman" panose="02020603050405020304" pitchFamily="18" charset="0"/>
              </a:rPr>
              <a:t>основных  и  дополнительных  образовательных  программ  обучающимися </a:t>
            </a:r>
            <a:r>
              <a:rPr lang="ru-RU" sz="1600" dirty="0" smtClean="0">
                <a:latin typeface="Times New Roman" panose="02020603050405020304" pitchFamily="18" charset="0"/>
                <a:cs typeface="Times New Roman" panose="02020603050405020304" pitchFamily="18" charset="0"/>
              </a:rPr>
              <a:t>целевой  </a:t>
            </a:r>
            <a:r>
              <a:rPr lang="ru-RU" sz="1600" dirty="0">
                <a:latin typeface="Times New Roman" panose="02020603050405020304" pitchFamily="18" charset="0"/>
                <a:cs typeface="Times New Roman" panose="02020603050405020304" pitchFamily="18" charset="0"/>
              </a:rPr>
              <a:t>группы  (разработка  психологических  рекомендаций  по  формированию  </a:t>
            </a:r>
            <a:r>
              <a:rPr lang="ru-RU" sz="1600" dirty="0" smtClean="0">
                <a:latin typeface="Times New Roman" panose="02020603050405020304" pitchFamily="18" charset="0"/>
                <a:cs typeface="Times New Roman" panose="02020603050405020304" pitchFamily="18" charset="0"/>
              </a:rPr>
              <a:t>и  </a:t>
            </a:r>
            <a:r>
              <a:rPr lang="ru-RU" sz="1600" dirty="0">
                <a:latin typeface="Times New Roman" panose="02020603050405020304" pitchFamily="18" charset="0"/>
                <a:cs typeface="Times New Roman" panose="02020603050405020304" pitchFamily="18" charset="0"/>
              </a:rPr>
              <a:t>реализации  индивидуальных  учебных  планов  для  обучающихся;  разработка </a:t>
            </a:r>
            <a:r>
              <a:rPr lang="ru-RU" sz="1600" dirty="0" smtClean="0">
                <a:latin typeface="Times New Roman" panose="02020603050405020304" pitchFamily="18" charset="0"/>
                <a:cs typeface="Times New Roman" panose="02020603050405020304" pitchFamily="18" charset="0"/>
              </a:rPr>
              <a:t>совместно  </a:t>
            </a:r>
            <a:r>
              <a:rPr lang="ru-RU" sz="1600" dirty="0">
                <a:latin typeface="Times New Roman" panose="02020603050405020304" pitchFamily="18" charset="0"/>
                <a:cs typeface="Times New Roman" panose="02020603050405020304" pitchFamily="18" charset="0"/>
              </a:rPr>
              <a:t>с  педагогом  индивидуальных  учебных  планов  обучающихся  с  учетом  </a:t>
            </a:r>
            <a:r>
              <a:rPr lang="ru-RU" sz="1600" dirty="0" smtClean="0">
                <a:latin typeface="Times New Roman" panose="02020603050405020304" pitchFamily="18" charset="0"/>
                <a:cs typeface="Times New Roman" panose="02020603050405020304" pitchFamily="18" charset="0"/>
              </a:rPr>
              <a:t>их </a:t>
            </a:r>
            <a:r>
              <a:rPr lang="ru-RU" sz="1600" dirty="0">
                <a:latin typeface="Times New Roman" panose="02020603050405020304" pitchFamily="18" charset="0"/>
                <a:cs typeface="Times New Roman" panose="02020603050405020304" pitchFamily="18" charset="0"/>
              </a:rPr>
              <a:t>психологических особенностей</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19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261258"/>
            <a:ext cx="10018713" cy="2177142"/>
          </a:xfrm>
        </p:spPr>
        <p:txBody>
          <a:bodyPr>
            <a:normAutofit fontScale="90000"/>
          </a:bodyPr>
          <a:lstStyle/>
          <a:p>
            <a:r>
              <a:rPr lang="ru-RU" dirty="0"/>
              <a:t>Содержание  коррекционно-развивающей  работы  с  обучающимися  целевой группы, в том числе работа по восстановлению и реабилитации, предполагает: </a:t>
            </a:r>
            <a:br>
              <a:rPr lang="ru-RU" dirty="0"/>
            </a:br>
            <a:endParaRPr lang="ru-RU" dirty="0"/>
          </a:p>
        </p:txBody>
      </p:sp>
      <p:sp>
        <p:nvSpPr>
          <p:cNvPr id="3" name="Объект 2"/>
          <p:cNvSpPr>
            <a:spLocks noGrp="1"/>
          </p:cNvSpPr>
          <p:nvPr>
            <p:ph idx="1"/>
          </p:nvPr>
        </p:nvSpPr>
        <p:spPr>
          <a:xfrm>
            <a:off x="1663925" y="2160812"/>
            <a:ext cx="10018713" cy="4550231"/>
          </a:xfrm>
        </p:spPr>
        <p:txBody>
          <a:bodyPr>
            <a:noAutofit/>
          </a:bodyPr>
          <a:lstStyle/>
          <a:p>
            <a:pPr>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  разработка  </a:t>
            </a:r>
            <a:r>
              <a:rPr lang="ru-RU" sz="2000" dirty="0">
                <a:latin typeface="Times New Roman" panose="02020603050405020304" pitchFamily="18" charset="0"/>
                <a:cs typeface="Times New Roman" panose="02020603050405020304" pitchFamily="18" charset="0"/>
              </a:rPr>
              <a:t>и  </a:t>
            </a:r>
            <a:r>
              <a:rPr lang="ru-RU" sz="2000" dirty="0" smtClean="0">
                <a:latin typeface="Times New Roman" panose="02020603050405020304" pitchFamily="18" charset="0"/>
                <a:cs typeface="Times New Roman" panose="02020603050405020304" pitchFamily="18" charset="0"/>
              </a:rPr>
              <a:t>реализация  </a:t>
            </a:r>
            <a:r>
              <a:rPr lang="ru-RU" sz="2000" dirty="0">
                <a:latin typeface="Times New Roman" panose="02020603050405020304" pitchFamily="18" charset="0"/>
                <a:cs typeface="Times New Roman" panose="02020603050405020304" pitchFamily="18" charset="0"/>
              </a:rPr>
              <a:t>планов  проведения  коррекционно-развивающих </a:t>
            </a:r>
            <a:r>
              <a:rPr lang="ru-RU" sz="2000" dirty="0" smtClean="0">
                <a:latin typeface="Times New Roman" panose="02020603050405020304" pitchFamily="18" charset="0"/>
                <a:cs typeface="Times New Roman" panose="02020603050405020304" pitchFamily="18" charset="0"/>
              </a:rPr>
              <a:t>занятий</a:t>
            </a:r>
            <a:r>
              <a:rPr lang="ru-RU" sz="2000" dirty="0">
                <a:latin typeface="Times New Roman" panose="02020603050405020304" pitchFamily="18" charset="0"/>
                <a:cs typeface="Times New Roman" panose="02020603050405020304" pitchFamily="18" charset="0"/>
              </a:rPr>
              <a:t>,  направленных  на  развитие  интеллектуальной,  эмоционально-волевой </a:t>
            </a:r>
            <a:r>
              <a:rPr lang="ru-RU" sz="2000" dirty="0" smtClean="0">
                <a:latin typeface="Times New Roman" panose="02020603050405020304" pitchFamily="18" charset="0"/>
                <a:cs typeface="Times New Roman" panose="02020603050405020304" pitchFamily="18" charset="0"/>
              </a:rPr>
              <a:t> сферы</a:t>
            </a:r>
            <a:r>
              <a:rPr lang="ru-RU" sz="2000" dirty="0">
                <a:latin typeface="Times New Roman" panose="02020603050405020304" pitchFamily="18" charset="0"/>
                <a:cs typeface="Times New Roman" panose="02020603050405020304" pitchFamily="18" charset="0"/>
              </a:rPr>
              <a:t>,  познавательных  процессов,  снятие  тревожности,  решение  проблем  в сфере </a:t>
            </a:r>
            <a:r>
              <a:rPr lang="ru-RU" sz="2000" dirty="0" smtClean="0">
                <a:latin typeface="Times New Roman" panose="02020603050405020304" pitchFamily="18" charset="0"/>
                <a:cs typeface="Times New Roman" panose="02020603050405020304" pitchFamily="18" charset="0"/>
              </a:rPr>
              <a:t>общения</a:t>
            </a:r>
            <a:r>
              <a:rPr lang="ru-RU" sz="2000" dirty="0">
                <a:latin typeface="Times New Roman" panose="02020603050405020304" pitchFamily="18" charset="0"/>
                <a:cs typeface="Times New Roman" panose="02020603050405020304" pitchFamily="18" charset="0"/>
              </a:rPr>
              <a:t>, преодоление проблем в поведении;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организацию  и  совместное  осуществление  педагогами,  </a:t>
            </a:r>
            <a:r>
              <a:rPr lang="ru-RU" sz="2000" b="1" dirty="0" smtClean="0">
                <a:latin typeface="Times New Roman" panose="02020603050405020304" pitchFamily="18" charset="0"/>
                <a:cs typeface="Times New Roman" panose="02020603050405020304" pitchFamily="18" charset="0"/>
              </a:rPr>
              <a:t>учителями-дефектологами</a:t>
            </a:r>
            <a:r>
              <a:rPr lang="ru-RU" sz="2000" b="1" dirty="0">
                <a:latin typeface="Times New Roman" panose="02020603050405020304" pitchFamily="18" charset="0"/>
                <a:cs typeface="Times New Roman" panose="02020603050405020304" pitchFamily="18" charset="0"/>
              </a:rPr>
              <a:t>,  учителями-логопедами,  </a:t>
            </a:r>
            <a:r>
              <a:rPr lang="ru-RU" sz="2000" dirty="0">
                <a:latin typeface="Times New Roman" panose="02020603050405020304" pitchFamily="18" charset="0"/>
                <a:cs typeface="Times New Roman" panose="02020603050405020304" pitchFamily="18" charset="0"/>
              </a:rPr>
              <a:t>социальными  педагогами  </a:t>
            </a:r>
            <a:r>
              <a:rPr lang="ru-RU" sz="2000" dirty="0" smtClean="0">
                <a:latin typeface="Times New Roman" panose="02020603050405020304" pitchFamily="18" charset="0"/>
                <a:cs typeface="Times New Roman" panose="02020603050405020304" pitchFamily="18" charset="0"/>
              </a:rPr>
              <a:t>психолого-педагогической  </a:t>
            </a:r>
            <a:r>
              <a:rPr lang="ru-RU" sz="2000" dirty="0">
                <a:latin typeface="Times New Roman" panose="02020603050405020304" pitchFamily="18" charset="0"/>
                <a:cs typeface="Times New Roman" panose="02020603050405020304" pitchFamily="18" charset="0"/>
              </a:rPr>
              <a:t>коррекции  выявленных  в  психическом  развитии  детей  ветеранов </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участников) СВО недостатков, нарушений социализации и адаптации;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  формирование  и  реализацию  планов  по  созданию  образовательной  среды </a:t>
            </a:r>
            <a:r>
              <a:rPr lang="ru-RU" sz="2000" dirty="0" smtClean="0">
                <a:latin typeface="Times New Roman" panose="02020603050405020304" pitchFamily="18" charset="0"/>
                <a:cs typeface="Times New Roman" panose="02020603050405020304" pitchFamily="18" charset="0"/>
              </a:rPr>
              <a:t>для </a:t>
            </a:r>
            <a:r>
              <a:rPr lang="ru-RU" sz="2000" dirty="0">
                <a:latin typeface="Times New Roman" panose="02020603050405020304" pitchFamily="18" charset="0"/>
                <a:cs typeface="Times New Roman" panose="02020603050405020304" pitchFamily="18" charset="0"/>
              </a:rPr>
              <a:t>обучающихся с особыми образовательными потребностями;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  проектирование  в  сотрудничестве  с  педагогами  индивидуальных </a:t>
            </a:r>
            <a:r>
              <a:rPr lang="ru-RU" sz="2000" dirty="0" smtClean="0">
                <a:latin typeface="Times New Roman" panose="02020603050405020304" pitchFamily="18" charset="0"/>
                <a:cs typeface="Times New Roman" panose="02020603050405020304" pitchFamily="18" charset="0"/>
              </a:rPr>
              <a:t>образовательных </a:t>
            </a:r>
            <a:r>
              <a:rPr lang="ru-RU" sz="2000" dirty="0">
                <a:latin typeface="Times New Roman" panose="02020603050405020304" pitchFamily="18" charset="0"/>
                <a:cs typeface="Times New Roman" panose="02020603050405020304" pitchFamily="18" charset="0"/>
              </a:rPr>
              <a:t>маршрутов для обучающихся. </a:t>
            </a:r>
            <a:endParaRPr lang="ru-RU" sz="2000"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ru-RU" sz="2000" dirty="0" smtClean="0">
                <a:latin typeface="Times New Roman" panose="02020603050405020304" pitchFamily="18" charset="0"/>
                <a:cs typeface="Times New Roman" panose="02020603050405020304" pitchFamily="18" charset="0"/>
              </a:rPr>
              <a:t>ВСЯ РАБОТА ПРОВОДИТСЯ С СОГЛАСИЯ РОДИТЕЛЕЙ!!!</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995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162</TotalTime>
  <Words>2523</Words>
  <Application>Microsoft Office PowerPoint</Application>
  <PresentationFormat>Широкоэкранный</PresentationFormat>
  <Paragraphs>95</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Corbel</vt:lpstr>
      <vt:lpstr>Times New Roman</vt:lpstr>
      <vt:lpstr>Wingdings</vt:lpstr>
      <vt:lpstr>Параллакс</vt:lpstr>
      <vt:lpstr>АЛГОРИТМ   сопровождения в дошкольных образовательных, общеобразовательных,  профессиональных образовательных организациях и образовательных  организациях высшего образования детей ветеранов (участников) специальной  военной операции, обучающихся в соответствующих организациях, в целях  оказания таким детям необходимой помощи, в том числе психологической </vt:lpstr>
      <vt:lpstr>Общее положение</vt:lpstr>
      <vt:lpstr>Адресат оказания помощи</vt:lpstr>
      <vt:lpstr> Алгоритм  организации сопровождения по  следующим направлениям: </vt:lpstr>
      <vt:lpstr>Проведение мониторинга психологического состояния  детей ветеранов (участников) СВО </vt:lpstr>
      <vt:lpstr>форма  ПРИМЕРНОГО  ПРОТОКОЛА СТАНДАРТИЗИРОВАННОГО  (НЕСТАНДАРТИЗИРОВАННОГО)  НАБЛЮДЕНИЯ  ЗА  ДЕТЬМИ ВЕТЕРАНОВ (УЧАСТНИКОВ)  СВО  (ДАЛЕЕ  –  ПРИМЕРНЫЙ  ПРОТОКОЛ), ПРИ ОСУЩЕСТВЛЕНИИ МОНИТОРИНГА СОСТОЯНИЯ ДЕТЕЙ ВЕТЕРАНОВ (УЧАСТНИКОВ) СВО</vt:lpstr>
      <vt:lpstr>Взаимодействие специалистов в ДОУ по сопровождению детей  ветеранов  (участников)  СВО</vt:lpstr>
      <vt:lpstr> Основные направления психолого-педагогического сопровождения  обучающихся – детей ветеранов (участников) СВО, и их родителей </vt:lpstr>
      <vt:lpstr>Содержание  коррекционно-развивающей  работы  с  обучающимися  целевой группы, в том числе работа по восстановлению и реабилитации, предполагает:  </vt:lpstr>
      <vt:lpstr>Организация и проведение мероприятий, направленных   на формирование в образовательной организации необходимого  психологического климата для сохранения и (или) восстановления  психологического здоровья детей ветеранов (участников) СВО </vt:lpstr>
      <vt:lpstr>Оказание экстренной психологической помощи, психологической коррекции  и поддержки детям ветеранов (участников) СВО   и членам их семей в очном и дистанционном режиме </vt:lpstr>
      <vt:lpstr>Презентация PowerPoint</vt:lpstr>
      <vt:lpstr>Презентация PowerPoint</vt:lpstr>
      <vt:lpstr>Информирование детей ветеранов (участников) СВО,   членов их семей, педагогических работников образовательной организации   о возможности и ресурсах получения психологической помощи,   психолого-педагогической поддержки </vt:lpstr>
      <vt:lpstr>Об особенностях взаимодействия с детьми ветеранов (участников) СВО  при пережитой ими острой фазе утраты на разных возрастных этапах   (рекомендации педагогическим работникам)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20</cp:revision>
  <dcterms:created xsi:type="dcterms:W3CDTF">2023-09-13T06:11:20Z</dcterms:created>
  <dcterms:modified xsi:type="dcterms:W3CDTF">2023-09-13T08:54:18Z</dcterms:modified>
</cp:coreProperties>
</file>