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71" r:id="rId14"/>
    <p:sldId id="267" r:id="rId15"/>
    <p:sldId id="269" r:id="rId16"/>
    <p:sldId id="270" r:id="rId17"/>
    <p:sldId id="272"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7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EB55AB66-6F69-4133-BCFA-8B1E1BDEA78E}" type="datetimeFigureOut">
              <a:rPr lang="ru-RU"/>
              <a:pPr>
                <a:defRPr/>
              </a:pPr>
              <a:t>12.10.2019</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B97BC03B-6C62-4FB8-9B1E-9197CF093A1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4F4C6D3-1961-4448-BC13-9A3625A2B3D5}" type="datetimeFigureOut">
              <a:rPr lang="ru-RU"/>
              <a:pPr>
                <a:defRPr/>
              </a:pPr>
              <a:t>12.10.2019</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CBED9AE-4E53-4749-A269-7781D4CAA7F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63BB4991-FC8E-45AB-BCE9-D2E7C9B0919F}" type="datetimeFigureOut">
              <a:rPr lang="ru-RU"/>
              <a:pPr>
                <a:defRPr/>
              </a:pPr>
              <a:t>12.10.2019</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DFA06D0A-5259-470C-8BA2-2A14AEA988E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48E8D93-2169-4E67-9507-7F578C2AFDDE}" type="datetimeFigureOut">
              <a:rPr lang="ru-RU"/>
              <a:pPr>
                <a:defRPr/>
              </a:pPr>
              <a:t>12.10.2019</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B0C02FB6-7026-4B33-A81E-83CD0FF6C29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3B5165CD-9E81-49E1-8609-524DA28F1E19}" type="datetimeFigureOut">
              <a:rPr lang="ru-RU"/>
              <a:pPr>
                <a:defRPr/>
              </a:pPr>
              <a:t>12.10.2019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DEFC5B1-9DB7-4613-A4AF-32079692BC6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14217C5F-5A1F-4F29-8635-073C1D40930E}" type="datetimeFigureOut">
              <a:rPr lang="ru-RU"/>
              <a:pPr>
                <a:defRPr/>
              </a:pPr>
              <a:t>12.10.2019</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ECF17499-B861-460E-BDD9-CFE1F65A0D4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4EB27B47-D77E-423B-9CED-53B1768EF652}" type="datetimeFigureOut">
              <a:rPr lang="ru-RU"/>
              <a:pPr>
                <a:defRPr/>
              </a:pPr>
              <a:t>12.10.2019</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9A7225BF-CEAF-449D-943C-3C0BF2F95B8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54795E23-294C-4804-85DA-D60C9E198117}" type="datetimeFigureOut">
              <a:rPr lang="ru-RU"/>
              <a:pPr>
                <a:defRPr/>
              </a:pPr>
              <a:t>12.10.2019</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4B8CF502-1F9C-4CAC-B507-52B70BFFB61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4DFDE950-9CB3-499D-9A39-61D515890EFC}" type="datetimeFigureOut">
              <a:rPr lang="ru-RU"/>
              <a:pPr>
                <a:defRPr/>
              </a:pPr>
              <a:t>12.10.2019</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2AED7368-70A4-42A6-B2C6-DAB6F39309C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D389B8A5-02E5-45D5-9037-AAC0F8525F2A}" type="datetimeFigureOut">
              <a:rPr lang="ru-RU"/>
              <a:pPr>
                <a:defRPr/>
              </a:pPr>
              <a:t>12.10.2019</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2266AA7A-41B6-40C8-B01F-5FFB62D669A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56C60D78-5D8C-4205-ABE4-2858F80EA33D}" type="datetimeFigureOut">
              <a:rPr lang="ru-RU"/>
              <a:pPr>
                <a:defRPr/>
              </a:pPr>
              <a:t>12.10.2019</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CB5768B7-C7F0-4C0D-BFAA-A4704344BA1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2B18C033-2912-4FE9-8060-EFA875789394}" type="datetimeFigureOut">
              <a:rPr lang="ru-RU"/>
              <a:pPr>
                <a:defRPr/>
              </a:pPr>
              <a:t>12.10.2019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58F67F62-A39A-4E09-82D6-05BBE9AE358E}"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Рисунок 3" descr="скачанные файлы.jpg"/>
          <p:cNvPicPr>
            <a:picLocks noChangeAspect="1"/>
          </p:cNvPicPr>
          <p:nvPr/>
        </p:nvPicPr>
        <p:blipFill>
          <a:blip r:embed="rId2" cstate="print"/>
          <a:srcRect/>
          <a:stretch>
            <a:fillRect/>
          </a:stretch>
        </p:blipFill>
        <p:spPr bwMode="auto">
          <a:xfrm>
            <a:off x="0" y="1158875"/>
            <a:ext cx="9144000" cy="5699125"/>
          </a:xfrm>
          <a:prstGeom prst="rect">
            <a:avLst/>
          </a:prstGeom>
          <a:noFill/>
          <a:ln w="9525">
            <a:noFill/>
            <a:miter lim="800000"/>
            <a:headEnd/>
            <a:tailEnd/>
          </a:ln>
        </p:spPr>
      </p:pic>
      <p:sp>
        <p:nvSpPr>
          <p:cNvPr id="2" name="Заголовок 1"/>
          <p:cNvSpPr>
            <a:spLocks noGrp="1"/>
          </p:cNvSpPr>
          <p:nvPr>
            <p:ph type="ctrTitle"/>
          </p:nvPr>
        </p:nvSpPr>
        <p:spPr>
          <a:xfrm>
            <a:off x="251520" y="1268760"/>
            <a:ext cx="8640960" cy="2954759"/>
          </a:xfrm>
        </p:spPr>
        <p:txBody>
          <a:bodyPr>
            <a:normAutofit fontScale="90000"/>
          </a:bodyPr>
          <a:lstStyle/>
          <a:p>
            <a:pPr algn="ctr" fontAlgn="auto">
              <a:spcAft>
                <a:spcPts val="0"/>
              </a:spcAft>
              <a:defRPr/>
            </a:pPr>
            <a:r>
              <a:rPr lang="ru-RU" dirty="0" smtClean="0">
                <a:latin typeface="Arial" panose="020B0604020202020204" pitchFamily="34" charset="0"/>
                <a:cs typeface="Arial" panose="020B0604020202020204" pitchFamily="34" charset="0"/>
              </a:rPr>
              <a:t>ШТОРМ или ШТИЛЬ?</a:t>
            </a:r>
            <a:br>
              <a:rPr lang="ru-RU" dirty="0" smtClean="0">
                <a:latin typeface="Arial" panose="020B0604020202020204" pitchFamily="34" charset="0"/>
                <a:cs typeface="Arial" panose="020B0604020202020204" pitchFamily="34" charset="0"/>
              </a:rPr>
            </a:br>
            <a:r>
              <a:rPr lang="ru-RU" dirty="0" smtClean="0">
                <a:latin typeface="Arial" panose="020B0604020202020204" pitchFamily="34" charset="0"/>
                <a:cs typeface="Arial" panose="020B0604020202020204" pitchFamily="34" charset="0"/>
              </a:rPr>
              <a:t>Педагоги и родители, </a:t>
            </a:r>
            <a:br>
              <a:rPr lang="ru-RU" dirty="0" smtClean="0">
                <a:latin typeface="Arial" panose="020B0604020202020204" pitchFamily="34" charset="0"/>
                <a:cs typeface="Arial" panose="020B0604020202020204" pitchFamily="34" charset="0"/>
              </a:rPr>
            </a:br>
            <a:r>
              <a:rPr lang="ru-RU" dirty="0" smtClean="0">
                <a:latin typeface="Arial" panose="020B0604020202020204" pitchFamily="34" charset="0"/>
                <a:cs typeface="Arial" panose="020B0604020202020204" pitchFamily="34" charset="0"/>
              </a:rPr>
              <a:t>на что направлено наше общение</a:t>
            </a:r>
            <a:endParaRPr lang="ru-RU"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4355976" y="4724400"/>
            <a:ext cx="4537199" cy="1368425"/>
          </a:xfrm>
        </p:spPr>
        <p:txBody>
          <a:bodyPr>
            <a:normAutofit lnSpcReduction="10000"/>
          </a:bodyPr>
          <a:lstStyle/>
          <a:p>
            <a:pPr marR="0">
              <a:lnSpc>
                <a:spcPct val="90000"/>
              </a:lnSpc>
            </a:pPr>
            <a:r>
              <a:rPr lang="ru-RU" sz="2000" dirty="0" smtClean="0">
                <a:latin typeface="Arial" charset="0"/>
                <a:cs typeface="Arial" charset="0"/>
              </a:rPr>
              <a:t>Выполнила: </a:t>
            </a:r>
          </a:p>
          <a:p>
            <a:pPr marR="0">
              <a:lnSpc>
                <a:spcPct val="90000"/>
              </a:lnSpc>
            </a:pPr>
            <a:r>
              <a:rPr lang="ru-RU" sz="2000" dirty="0" smtClean="0">
                <a:latin typeface="Arial" charset="0"/>
                <a:cs typeface="Arial" charset="0"/>
              </a:rPr>
              <a:t>педагог-психолог</a:t>
            </a:r>
          </a:p>
          <a:p>
            <a:pPr marR="0">
              <a:lnSpc>
                <a:spcPct val="90000"/>
              </a:lnSpc>
            </a:pPr>
            <a:r>
              <a:rPr lang="ru-RU" sz="2000" dirty="0" smtClean="0">
                <a:latin typeface="Arial" charset="0"/>
                <a:cs typeface="Arial" charset="0"/>
              </a:rPr>
              <a:t>МБ ДОУ «Колобок» </a:t>
            </a:r>
            <a:endParaRPr lang="ru-RU" sz="2000" dirty="0" smtClean="0">
              <a:latin typeface="Arial" charset="0"/>
              <a:cs typeface="Arial" charset="0"/>
            </a:endParaRPr>
          </a:p>
          <a:p>
            <a:pPr marR="0">
              <a:lnSpc>
                <a:spcPct val="90000"/>
              </a:lnSpc>
            </a:pPr>
            <a:r>
              <a:rPr lang="ru-RU" sz="2000" dirty="0" smtClean="0">
                <a:latin typeface="Arial" charset="0"/>
                <a:cs typeface="Arial" charset="0"/>
              </a:rPr>
              <a:t>Лашичева </a:t>
            </a:r>
            <a:r>
              <a:rPr lang="ru-RU" sz="2000" dirty="0" smtClean="0">
                <a:latin typeface="Arial" charset="0"/>
                <a:cs typeface="Arial" charset="0"/>
              </a:rPr>
              <a:t>Т.А.</a:t>
            </a:r>
          </a:p>
        </p:txBody>
      </p:sp>
      <p:sp>
        <p:nvSpPr>
          <p:cNvPr id="13316" name="TextBox 4"/>
          <p:cNvSpPr txBox="1">
            <a:spLocks noChangeArrowheads="1"/>
          </p:cNvSpPr>
          <p:nvPr/>
        </p:nvSpPr>
        <p:spPr bwMode="auto">
          <a:xfrm>
            <a:off x="4284663" y="6237288"/>
            <a:ext cx="619125" cy="369887"/>
          </a:xfrm>
          <a:prstGeom prst="rect">
            <a:avLst/>
          </a:prstGeom>
          <a:noFill/>
          <a:ln w="9525">
            <a:noFill/>
            <a:miter lim="800000"/>
            <a:headEnd/>
            <a:tailEnd/>
          </a:ln>
        </p:spPr>
        <p:txBody>
          <a:bodyPr wrap="none">
            <a:spAutoFit/>
          </a:bodyPr>
          <a:lstStyle/>
          <a:p>
            <a:r>
              <a:rPr lang="ru-RU">
                <a:latin typeface="Constantia" pitchFamily="18" charset="0"/>
              </a:rPr>
              <a:t>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a:xfrm>
            <a:off x="250825" y="549275"/>
            <a:ext cx="8569325" cy="1079500"/>
          </a:xfrm>
        </p:spPr>
        <p:txBody>
          <a:bodyPr/>
          <a:lstStyle/>
          <a:p>
            <a:pPr algn="ctr"/>
            <a:r>
              <a:rPr lang="ru-RU" sz="3200" smtClean="0">
                <a:latin typeface="Arial" charset="0"/>
                <a:cs typeface="Arial" charset="0"/>
              </a:rPr>
              <a:t>способы выхода из конфликта характерный для каждого  типа</a:t>
            </a:r>
          </a:p>
        </p:txBody>
      </p:sp>
      <p:sp>
        <p:nvSpPr>
          <p:cNvPr id="3" name="Содержимое 2"/>
          <p:cNvSpPr>
            <a:spLocks noGrp="1"/>
          </p:cNvSpPr>
          <p:nvPr>
            <p:ph idx="1"/>
          </p:nvPr>
        </p:nvSpPr>
        <p:spPr>
          <a:xfrm>
            <a:off x="468313" y="1700213"/>
            <a:ext cx="8424862" cy="4752975"/>
          </a:xfrm>
        </p:spPr>
        <p:txBody>
          <a:bodyPr>
            <a:noAutofit/>
          </a:bodyPr>
          <a:lstStyle/>
          <a:p>
            <a:pPr marL="0" indent="0" algn="just" fontAlgn="auto">
              <a:spcAft>
                <a:spcPts val="0"/>
              </a:spcAft>
              <a:buClr>
                <a:schemeClr val="accent3"/>
              </a:buClr>
              <a:buFont typeface="Wingdings 2"/>
              <a:buNone/>
              <a:defRPr/>
            </a:pPr>
            <a:r>
              <a:rPr lang="ru-RU" sz="1450" dirty="0">
                <a:latin typeface="Arial" pitchFamily="34" charset="0"/>
                <a:cs typeface="Arial" pitchFamily="34" charset="0"/>
              </a:rPr>
              <a:t>1. </a:t>
            </a:r>
            <a:r>
              <a:rPr lang="ru-RU" sz="1450" b="1" dirty="0">
                <a:latin typeface="Arial" pitchFamily="34" charset="0"/>
                <a:cs typeface="Arial" pitchFamily="34" charset="0"/>
              </a:rPr>
              <a:t>Соперничество – «акулы» </a:t>
            </a:r>
            <a:r>
              <a:rPr lang="ru-RU" sz="1450" dirty="0">
                <a:latin typeface="Arial" pitchFamily="34" charset="0"/>
                <a:cs typeface="Arial" pitchFamily="34" charset="0"/>
              </a:rPr>
              <a:t>– это открытая «борьба» за свои интересы. Данная стратегия используется тогда, когда человек обладает сильной волей, властью и достаточным авторитетом. Однако соперничество редко приносит долгосрочные результаты; тот, кто сегодня проиграл, в последствии может отказаться от сотрудничества. Поэтому эта стратегия не может быть использована в личных, близких отношениях.</a:t>
            </a:r>
          </a:p>
          <a:p>
            <a:pPr marL="0" indent="0" algn="just" fontAlgn="auto">
              <a:spcAft>
                <a:spcPts val="0"/>
              </a:spcAft>
              <a:buClr>
                <a:schemeClr val="accent3"/>
              </a:buClr>
              <a:buFont typeface="Wingdings 2"/>
              <a:buNone/>
              <a:defRPr/>
            </a:pPr>
            <a:r>
              <a:rPr lang="ru-RU" sz="1450" dirty="0">
                <a:latin typeface="Arial" pitchFamily="34" charset="0"/>
                <a:cs typeface="Arial" pitchFamily="34" charset="0"/>
              </a:rPr>
              <a:t>2. </a:t>
            </a:r>
            <a:r>
              <a:rPr lang="ru-RU" sz="1450" b="1" dirty="0">
                <a:latin typeface="Arial" pitchFamily="34" charset="0"/>
                <a:cs typeface="Arial" pitchFamily="34" charset="0"/>
              </a:rPr>
              <a:t>Сотрудничество – «совы» </a:t>
            </a:r>
            <a:r>
              <a:rPr lang="ru-RU" sz="1450" dirty="0">
                <a:latin typeface="Arial" pitchFamily="34" charset="0"/>
                <a:cs typeface="Arial" pitchFamily="34" charset="0"/>
              </a:rPr>
              <a:t>– это поиск решения, удовлетворяющего интересы двух сторон. Такая стратегия ведет к успеху в делах и личной жизни, так как в процессе разрешения конфликта есть стремление к удовлетворению нужд всех. Специалисты рекомендуют начать реализацию этой стратегии с фраз типа: «Я хочу справедливого исхода для нас обоих», «Давайте посмотрим, что можно сделать, чтобы получить то, что мы оба хотим» и т. п.</a:t>
            </a:r>
          </a:p>
          <a:p>
            <a:pPr marL="0" indent="0" algn="just" fontAlgn="auto">
              <a:spcAft>
                <a:spcPts val="0"/>
              </a:spcAft>
              <a:buClr>
                <a:schemeClr val="accent3"/>
              </a:buClr>
              <a:buFont typeface="Wingdings 2"/>
              <a:buNone/>
              <a:defRPr/>
            </a:pPr>
            <a:r>
              <a:rPr lang="ru-RU" sz="1450" dirty="0">
                <a:latin typeface="Arial" pitchFamily="34" charset="0"/>
                <a:cs typeface="Arial" pitchFamily="34" charset="0"/>
              </a:rPr>
              <a:t>Доказано, что при выигрыше двух сторон они более склонны исполнять принятые решения. Сотрудничество предполагает умение (желание) сдерживать свои эмоции, объяснять свои решения (аргументировать требования) и выслушивать другую сторону. При сотрудничестве происходит приобретение совместного опыта работы и вырабатываются навыки слушания.</a:t>
            </a:r>
          </a:p>
          <a:p>
            <a:pPr marL="0" indent="0" algn="just" fontAlgn="auto">
              <a:spcAft>
                <a:spcPts val="0"/>
              </a:spcAft>
              <a:buClr>
                <a:schemeClr val="accent3"/>
              </a:buClr>
              <a:buFont typeface="Wingdings 2"/>
              <a:buNone/>
              <a:defRPr/>
            </a:pPr>
            <a:r>
              <a:rPr lang="ru-RU" sz="1450" dirty="0">
                <a:latin typeface="Arial" pitchFamily="34" charset="0"/>
                <a:cs typeface="Arial" pitchFamily="34" charset="0"/>
              </a:rPr>
              <a:t>3. </a:t>
            </a:r>
            <a:r>
              <a:rPr lang="ru-RU" sz="1450" b="1" dirty="0">
                <a:latin typeface="Arial" pitchFamily="34" charset="0"/>
                <a:cs typeface="Arial" pitchFamily="34" charset="0"/>
              </a:rPr>
              <a:t>Компромисс – «лисы» </a:t>
            </a:r>
            <a:r>
              <a:rPr lang="ru-RU" sz="1450" dirty="0">
                <a:latin typeface="Arial" pitchFamily="34" charset="0"/>
                <a:cs typeface="Arial" pitchFamily="34" charset="0"/>
              </a:rPr>
              <a:t>– это урегулирование разногласий через взаимные уступки. Такая стратегия эффективна тогда, когда обе стороны желают одного и того же, но точно знают, что одновременно их желания невыполнимы (например: желание занять одну и туже должность).</a:t>
            </a:r>
          </a:p>
          <a:p>
            <a:pPr marL="0" indent="0" algn="just" fontAlgn="auto">
              <a:spcAft>
                <a:spcPts val="0"/>
              </a:spcAft>
              <a:buClr>
                <a:schemeClr val="accent3"/>
              </a:buClr>
              <a:buFont typeface="Wingdings 2"/>
              <a:buNone/>
              <a:defRPr/>
            </a:pPr>
            <a:r>
              <a:rPr lang="ru-RU" sz="1450" dirty="0">
                <a:latin typeface="Arial" pitchFamily="34" charset="0"/>
                <a:cs typeface="Arial" pitchFamily="34" charset="0"/>
              </a:rPr>
              <a:t>Как правило, компромисс позволяет хоть что-то получить, чем все потерять, и дает возможность выработать временное решение, если на выработку другого нет времени.</a:t>
            </a:r>
          </a:p>
          <a:p>
            <a:pPr marL="0" indent="0" algn="just" fontAlgn="auto">
              <a:spcAft>
                <a:spcPts val="0"/>
              </a:spcAft>
              <a:buClr>
                <a:schemeClr val="accent3"/>
              </a:buClr>
              <a:buFont typeface="Wingdings 2"/>
              <a:buNone/>
              <a:defRPr/>
            </a:pPr>
            <a:endParaRPr lang="ru-RU"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713"/>
            <a:ext cx="8229600" cy="1009650"/>
          </a:xfrm>
        </p:spPr>
        <p:txBody>
          <a:bodyPr>
            <a:normAutofit fontScale="90000"/>
          </a:bodyPr>
          <a:lstStyle/>
          <a:p>
            <a:pPr algn="ctr" fontAlgn="auto">
              <a:spcAft>
                <a:spcPts val="0"/>
              </a:spcAft>
              <a:defRPr/>
            </a:pPr>
            <a:r>
              <a:rPr lang="ru-RU" sz="3200" dirty="0">
                <a:latin typeface="Arial" panose="020B0604020202020204" pitchFamily="34" charset="0"/>
                <a:cs typeface="Arial" panose="020B0604020202020204" pitchFamily="34" charset="0"/>
              </a:rPr>
              <a:t>с</a:t>
            </a:r>
            <a:r>
              <a:rPr lang="ru-RU" sz="3200" dirty="0" smtClean="0">
                <a:latin typeface="Arial" panose="020B0604020202020204" pitchFamily="34" charset="0"/>
                <a:cs typeface="Arial" panose="020B0604020202020204" pitchFamily="34" charset="0"/>
              </a:rPr>
              <a:t>пособы выхода из конфликта характерный для каждого  типа</a:t>
            </a:r>
            <a:endParaRPr lang="ru-RU" sz="3200" dirty="0">
              <a:latin typeface="Arial" panose="020B0604020202020204" pitchFamily="34" charset="0"/>
              <a:cs typeface="Arial" panose="020B0604020202020204" pitchFamily="34" charset="0"/>
            </a:endParaRPr>
          </a:p>
        </p:txBody>
      </p:sp>
      <p:sp>
        <p:nvSpPr>
          <p:cNvPr id="3" name="Содержимое 2"/>
          <p:cNvSpPr>
            <a:spLocks noGrp="1"/>
          </p:cNvSpPr>
          <p:nvPr>
            <p:ph idx="1"/>
          </p:nvPr>
        </p:nvSpPr>
        <p:spPr>
          <a:xfrm>
            <a:off x="323850" y="1700213"/>
            <a:ext cx="8732838" cy="4797425"/>
          </a:xfrm>
        </p:spPr>
        <p:txBody>
          <a:bodyPr>
            <a:normAutofit fontScale="62500" lnSpcReduction="20000"/>
          </a:bodyPr>
          <a:lstStyle/>
          <a:p>
            <a:pPr marL="0" indent="0" algn="just" fontAlgn="auto">
              <a:spcAft>
                <a:spcPts val="0"/>
              </a:spcAft>
              <a:buClr>
                <a:schemeClr val="accent3"/>
              </a:buClr>
              <a:buFont typeface="Wingdings 2"/>
              <a:buNone/>
              <a:defRPr/>
            </a:pPr>
            <a:r>
              <a:rPr lang="ru-RU" b="1" dirty="0" smtClean="0">
                <a:latin typeface="Arial" panose="020B0604020202020204" pitchFamily="34" charset="0"/>
                <a:cs typeface="Arial" panose="020B0604020202020204" pitchFamily="34" charset="0"/>
              </a:rPr>
              <a:t>4. Избегание – «черепашки» </a:t>
            </a:r>
            <a:r>
              <a:rPr lang="ru-RU" dirty="0" smtClean="0">
                <a:latin typeface="Arial" panose="020B0604020202020204" pitchFamily="34" charset="0"/>
                <a:cs typeface="Arial" panose="020B0604020202020204" pitchFamily="34" charset="0"/>
              </a:rPr>
              <a:t>– это стремление выйти из конфликта, не решая его, не настаивая на своем, но и не уступая своего. Данную стратегию рекомендуется использовать в случаях, когда одна из сторон чувствует, что не права, или считает, что нет серьезных оснований для продолжения контактов. Более того, уход или отсрочка позволяет предположить, что за это время ситуация может разрешиться сама собой или вы сможете ею заняться, когда будете обладать достаточной информацией или желанием разрешить ее.</a:t>
            </a:r>
          </a:p>
          <a:p>
            <a:pPr marL="0" indent="0" algn="just" fontAlgn="auto">
              <a:spcAft>
                <a:spcPts val="0"/>
              </a:spcAft>
              <a:buClr>
                <a:schemeClr val="accent3"/>
              </a:buClr>
              <a:buFont typeface="Wingdings 2"/>
              <a:buNone/>
              <a:defRPr/>
            </a:pPr>
            <a:r>
              <a:rPr lang="ru-RU" b="1" dirty="0" smtClean="0">
                <a:latin typeface="Arial" panose="020B0604020202020204" pitchFamily="34" charset="0"/>
                <a:cs typeface="Arial" panose="020B0604020202020204" pitchFamily="34" charset="0"/>
              </a:rPr>
              <a:t>5. Приспособление – «медвежата» </a:t>
            </a:r>
            <a:r>
              <a:rPr lang="ru-RU" dirty="0" smtClean="0">
                <a:latin typeface="Arial" panose="020B0604020202020204" pitchFamily="34" charset="0"/>
                <a:cs typeface="Arial" panose="020B0604020202020204" pitchFamily="34" charset="0"/>
              </a:rPr>
              <a:t>– представляет собой тенденцию к сглаживанию противоречий, поступаясь своими интересами. Если нужда другого человека окажется более важной, чем ваша, а переживания – сильнее, то эта стратегия является единственной для разрешения конфликта.</a:t>
            </a:r>
          </a:p>
          <a:p>
            <a:pPr marL="0" indent="0" algn="just" fontAlgn="auto">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Стратегия приспособления может применяться, если:</a:t>
            </a:r>
          </a:p>
          <a:p>
            <a:pPr marL="0" indent="0" algn="just" fontAlgn="auto">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 вас не особо волнует случившееся, а предмет разногласия для вас не важен;</a:t>
            </a:r>
          </a:p>
          <a:p>
            <a:pPr marL="0" indent="0" algn="just" fontAlgn="auto">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 вы осознаете, что правда на вашей стороне;</a:t>
            </a:r>
          </a:p>
          <a:p>
            <a:pPr marL="0" indent="0" algn="just" fontAlgn="auto">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 вы чувствуете, что ваши шансы на победу минимальны;</a:t>
            </a:r>
          </a:p>
          <a:p>
            <a:pPr marL="0" indent="0" algn="just" fontAlgn="auto">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 вы считаете, что лучше сохранить добрые отношения с партнером, чем отстаивать собственную позицию.</a:t>
            </a:r>
          </a:p>
          <a:p>
            <a:pPr marL="0" indent="0" algn="just" fontAlgn="auto">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Понятно, что ни одна стратегия поведения в продуктивном конфликте не может считаться лучшей, поэтому важно научиться эффективно использовать каждую из них, учитывая обстоятельства и ситуацию.</a:t>
            </a:r>
          </a:p>
          <a:p>
            <a:pPr marL="274320" indent="-274320" fontAlgn="auto">
              <a:spcAft>
                <a:spcPts val="0"/>
              </a:spcAft>
              <a:buClr>
                <a:schemeClr val="accent3"/>
              </a:buClr>
              <a:buFont typeface="Wingdings 2"/>
              <a:buChar char=""/>
              <a:defRPr/>
            </a:pPr>
            <a:r>
              <a:rPr lang="ru-RU" b="1" i="1" dirty="0" smtClean="0">
                <a:latin typeface="Arial" pitchFamily="34" charset="0"/>
                <a:cs typeface="Arial" pitchFamily="34" charset="0"/>
              </a:rPr>
              <a:t>Ваше мнение какие тактики наиболее подходят для взаимодействия в педагогической среде?</a:t>
            </a:r>
          </a:p>
          <a:p>
            <a:pPr marL="274320" indent="-274320" fontAlgn="auto">
              <a:spcAft>
                <a:spcPts val="0"/>
              </a:spcAft>
              <a:buClr>
                <a:schemeClr val="accent3"/>
              </a:buClr>
              <a:buFont typeface="Wingdings 2"/>
              <a:buChar char=""/>
              <a:defRPr/>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Содержимое 3" descr="img4.jpg"/>
          <p:cNvPicPr>
            <a:picLocks noGrp="1" noChangeAspect="1"/>
          </p:cNvPicPr>
          <p:nvPr>
            <p:ph idx="1"/>
          </p:nvPr>
        </p:nvPicPr>
        <p:blipFill>
          <a:blip r:embed="rId2" cstate="print"/>
          <a:srcRect l="1733" t="5164" r="1682" b="5753"/>
          <a:stretch>
            <a:fillRect/>
          </a:stretch>
        </p:blipFill>
        <p:spPr>
          <a:xfrm>
            <a:off x="-17463" y="981075"/>
            <a:ext cx="9161463" cy="475138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188" y="404813"/>
            <a:ext cx="8229600" cy="792162"/>
          </a:xfrm>
        </p:spPr>
        <p:txBody>
          <a:bodyPr>
            <a:normAutofit fontScale="90000"/>
          </a:bodyPr>
          <a:lstStyle/>
          <a:p>
            <a:pPr algn="ctr" fontAlgn="auto">
              <a:spcAft>
                <a:spcPts val="0"/>
              </a:spcAft>
              <a:defRPr/>
            </a:pPr>
            <a:r>
              <a:rPr lang="ru-RU" dirty="0" smtClean="0">
                <a:latin typeface="Arial" panose="020B0604020202020204" pitchFamily="34" charset="0"/>
                <a:cs typeface="Arial" panose="020B0604020202020204" pitchFamily="34" charset="0"/>
              </a:rPr>
              <a:t>Как избежать конфликта</a:t>
            </a:r>
            <a:endParaRPr lang="ru-RU" dirty="0">
              <a:latin typeface="Arial" panose="020B0604020202020204" pitchFamily="34" charset="0"/>
              <a:cs typeface="Arial" panose="020B0604020202020204" pitchFamily="34" charset="0"/>
            </a:endParaRPr>
          </a:p>
        </p:txBody>
      </p:sp>
      <p:sp>
        <p:nvSpPr>
          <p:cNvPr id="3" name="Содержимое 2"/>
          <p:cNvSpPr>
            <a:spLocks noGrp="1"/>
          </p:cNvSpPr>
          <p:nvPr>
            <p:ph idx="1"/>
          </p:nvPr>
        </p:nvSpPr>
        <p:spPr>
          <a:xfrm>
            <a:off x="323850" y="1196975"/>
            <a:ext cx="8569325" cy="5400675"/>
          </a:xfrm>
        </p:spPr>
        <p:txBody>
          <a:bodyPr>
            <a:normAutofit fontScale="85000" lnSpcReduction="20000"/>
          </a:bodyPr>
          <a:lstStyle/>
          <a:p>
            <a:pPr marL="0" indent="0" fontAlgn="auto">
              <a:lnSpc>
                <a:spcPct val="150000"/>
              </a:lnSpc>
              <a:spcBef>
                <a:spcPts val="0"/>
              </a:spcBef>
              <a:spcAft>
                <a:spcPts val="0"/>
              </a:spcAft>
              <a:buClr>
                <a:schemeClr val="accent3"/>
              </a:buClr>
              <a:buFont typeface="Wingdings 2"/>
              <a:buNone/>
              <a:defRPr/>
            </a:pPr>
            <a:r>
              <a:rPr lang="ru-RU" dirty="0" smtClean="0"/>
              <a:t>1. </a:t>
            </a:r>
            <a:r>
              <a:rPr lang="ru-RU" dirty="0" smtClean="0">
                <a:latin typeface="Arial" panose="020B0604020202020204" pitchFamily="34" charset="0"/>
                <a:cs typeface="Arial" panose="020B0604020202020204" pitchFamily="34" charset="0"/>
              </a:rPr>
              <a:t>Не скрывать ситуаций которые произошли в дет.саду с ребенком в течении дня.</a:t>
            </a:r>
          </a:p>
          <a:p>
            <a:pPr marL="0" indent="0" fontAlgn="auto">
              <a:lnSpc>
                <a:spcPct val="150000"/>
              </a:lnSpc>
              <a:spcBef>
                <a:spcPts val="0"/>
              </a:spcBef>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2. Не игнорируем чувств и переживаний родителей.</a:t>
            </a:r>
          </a:p>
          <a:p>
            <a:pPr marL="0" indent="0" fontAlgn="auto">
              <a:lnSpc>
                <a:spcPct val="150000"/>
              </a:lnSpc>
              <a:spcBef>
                <a:spcPts val="0"/>
              </a:spcBef>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3. Контролируем свое эмоциональное состояние во время диалога с родителем.</a:t>
            </a:r>
          </a:p>
          <a:p>
            <a:pPr marL="0" indent="0" fontAlgn="auto">
              <a:lnSpc>
                <a:spcPct val="150000"/>
              </a:lnSpc>
              <a:spcBef>
                <a:spcPts val="0"/>
              </a:spcBef>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4.Выражаем сочувствие и сопереживание.</a:t>
            </a:r>
          </a:p>
          <a:p>
            <a:pPr marL="0" indent="0" fontAlgn="auto">
              <a:lnSpc>
                <a:spcPct val="150000"/>
              </a:lnSpc>
              <a:spcBef>
                <a:spcPts val="0"/>
              </a:spcBef>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5.Проявляем искреннюю заинтересованность в решении ситуации.</a:t>
            </a:r>
          </a:p>
          <a:p>
            <a:pPr marL="0" indent="0" fontAlgn="auto">
              <a:lnSpc>
                <a:spcPct val="150000"/>
              </a:lnSpc>
              <a:spcBef>
                <a:spcPts val="0"/>
              </a:spcBef>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6. Присоединяемся к решению проблемы, делая ее общей и не перекладывая все на плечи родителей.</a:t>
            </a:r>
          </a:p>
          <a:p>
            <a:pPr marL="0" indent="0" fontAlgn="auto">
              <a:lnSpc>
                <a:spcPct val="150000"/>
              </a:lnSpc>
              <a:spcBef>
                <a:spcPts val="0"/>
              </a:spcBef>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7. Анализируем ситуацию со всех сторон прежде чем преподнести ее родителям.</a:t>
            </a:r>
            <a:endParaRPr lang="ru-RU"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323850" y="188913"/>
            <a:ext cx="8820150" cy="531812"/>
          </a:xfrm>
        </p:spPr>
        <p:txBody>
          <a:bodyPr/>
          <a:lstStyle/>
          <a:p>
            <a:r>
              <a:rPr lang="ru-RU" sz="2800" smtClean="0"/>
              <a:t/>
            </a:r>
            <a:br>
              <a:rPr lang="ru-RU" sz="2800" smtClean="0"/>
            </a:br>
            <a:r>
              <a:rPr lang="ru-RU" sz="2800" smtClean="0"/>
              <a:t/>
            </a:r>
            <a:br>
              <a:rPr lang="ru-RU" sz="2800" smtClean="0"/>
            </a:br>
            <a:r>
              <a:rPr lang="ru-RU" sz="2800" smtClean="0"/>
              <a:t/>
            </a:r>
            <a:br>
              <a:rPr lang="ru-RU" sz="2800" smtClean="0"/>
            </a:br>
            <a:r>
              <a:rPr lang="ru-RU" sz="2800" smtClean="0"/>
              <a:t/>
            </a:r>
            <a:br>
              <a:rPr lang="ru-RU" sz="2800" smtClean="0"/>
            </a:br>
            <a:r>
              <a:rPr lang="ru-RU" sz="2800" smtClean="0"/>
              <a:t/>
            </a:r>
            <a:br>
              <a:rPr lang="ru-RU" sz="2800" smtClean="0"/>
            </a:br>
            <a:r>
              <a:rPr lang="ru-RU" sz="2800" smtClean="0"/>
              <a:t/>
            </a:r>
            <a:br>
              <a:rPr lang="ru-RU" sz="2800" smtClean="0"/>
            </a:br>
            <a:r>
              <a:rPr lang="ru-RU" sz="2800" smtClean="0"/>
              <a:t/>
            </a:r>
            <a:br>
              <a:rPr lang="ru-RU" sz="2800" smtClean="0"/>
            </a:br>
            <a:endParaRPr lang="ru-RU" sz="3200" smtClean="0"/>
          </a:p>
        </p:txBody>
      </p:sp>
      <p:graphicFrame>
        <p:nvGraphicFramePr>
          <p:cNvPr id="5" name="Содержимое 4"/>
          <p:cNvGraphicFramePr>
            <a:graphicFrameLocks noGrp="1"/>
          </p:cNvGraphicFramePr>
          <p:nvPr>
            <p:ph idx="1"/>
          </p:nvPr>
        </p:nvGraphicFramePr>
        <p:xfrm>
          <a:off x="0" y="908050"/>
          <a:ext cx="9144000" cy="6468424"/>
        </p:xfrm>
        <a:graphic>
          <a:graphicData uri="http://schemas.openxmlformats.org/drawingml/2006/table">
            <a:tbl>
              <a:tblPr firstRow="1" bandRow="1">
                <a:tableStyleId>{5C22544A-7EE6-4342-B048-85BDC9FD1C3A}</a:tableStyleId>
              </a:tblPr>
              <a:tblGrid>
                <a:gridCol w="4572000">
                  <a:extLst>
                    <a:ext uri="{9D8B030D-6E8A-4147-A177-3AD203B41FA5}"/>
                  </a:extLst>
                </a:gridCol>
                <a:gridCol w="4572000">
                  <a:extLst>
                    <a:ext uri="{9D8B030D-6E8A-4147-A177-3AD203B41FA5}"/>
                  </a:extLst>
                </a:gridCol>
              </a:tblGrid>
              <a:tr h="691672">
                <a:tc>
                  <a:txBody>
                    <a:bodyPr/>
                    <a:lstStyle/>
                    <a:p>
                      <a:pPr algn="ctr"/>
                      <a:r>
                        <a:rPr lang="ru-RU" sz="1800" i="1" u="sng" dirty="0" smtClean="0">
                          <a:latin typeface="Arial" panose="020B0604020202020204" pitchFamily="34" charset="0"/>
                          <a:cs typeface="Arial" panose="020B0604020202020204" pitchFamily="34" charset="0"/>
                        </a:rPr>
                        <a:t>Техники, </a:t>
                      </a:r>
                      <a:r>
                        <a:rPr kumimoji="0" lang="ru-RU" sz="2800" b="1" i="1" u="sng" kern="1200" dirty="0" smtClean="0">
                          <a:solidFill>
                            <a:schemeClr val="accent5"/>
                          </a:solidFill>
                          <a:latin typeface="Arial" panose="020B0604020202020204" pitchFamily="34" charset="0"/>
                          <a:ea typeface="+mn-ea"/>
                          <a:cs typeface="Arial" panose="020B0604020202020204" pitchFamily="34" charset="0"/>
                        </a:rPr>
                        <a:t>снижающие</a:t>
                      </a:r>
                      <a:r>
                        <a:rPr lang="ru-RU" sz="2800" i="1" u="sng" dirty="0" smtClean="0">
                          <a:solidFill>
                            <a:schemeClr val="accent5"/>
                          </a:solidFill>
                          <a:latin typeface="Arial" panose="020B0604020202020204" pitchFamily="34" charset="0"/>
                          <a:cs typeface="Arial" panose="020B0604020202020204" pitchFamily="34" charset="0"/>
                        </a:rPr>
                        <a:t> </a:t>
                      </a:r>
                      <a:r>
                        <a:rPr lang="ru-RU" sz="1800" i="1" u="sng" dirty="0" smtClean="0">
                          <a:latin typeface="Arial" panose="020B0604020202020204" pitchFamily="34" charset="0"/>
                          <a:cs typeface="Arial" panose="020B0604020202020204" pitchFamily="34" charset="0"/>
                        </a:rPr>
                        <a:t>напряжение:</a:t>
                      </a:r>
                      <a:endParaRPr lang="ru-RU" i="1" u="sng"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i="1" u="sng" kern="1200" dirty="0" smtClean="0">
                          <a:solidFill>
                            <a:schemeClr val="lt1"/>
                          </a:solidFill>
                          <a:latin typeface="Arial" panose="020B0604020202020204" pitchFamily="34" charset="0"/>
                          <a:ea typeface="+mn-ea"/>
                          <a:cs typeface="Arial" panose="020B0604020202020204" pitchFamily="34" charset="0"/>
                        </a:rPr>
                        <a:t>Техники, </a:t>
                      </a:r>
                      <a:r>
                        <a:rPr lang="ru-RU" sz="2800" b="1" i="1" u="sng" kern="1200" dirty="0" smtClean="0">
                          <a:solidFill>
                            <a:srgbClr val="C00000"/>
                          </a:solidFill>
                          <a:latin typeface="Arial" panose="020B0604020202020204" pitchFamily="34" charset="0"/>
                          <a:ea typeface="+mn-ea"/>
                          <a:cs typeface="Arial" panose="020B0604020202020204" pitchFamily="34" charset="0"/>
                        </a:rPr>
                        <a:t>повышающие </a:t>
                      </a:r>
                      <a:r>
                        <a:rPr lang="ru-RU" sz="1800" b="1" i="1" u="sng" kern="1200" dirty="0" smtClean="0">
                          <a:solidFill>
                            <a:schemeClr val="lt1"/>
                          </a:solidFill>
                          <a:latin typeface="Arial" panose="020B0604020202020204" pitchFamily="34" charset="0"/>
                          <a:ea typeface="+mn-ea"/>
                          <a:cs typeface="Arial" panose="020B0604020202020204" pitchFamily="34" charset="0"/>
                        </a:rPr>
                        <a:t>напряжение</a:t>
                      </a:r>
                      <a:r>
                        <a:rPr lang="ru-RU" sz="1800" b="1" i="1" kern="1200" dirty="0" smtClean="0">
                          <a:solidFill>
                            <a:schemeClr val="lt1"/>
                          </a:solidFill>
                          <a:latin typeface="Arial" panose="020B0604020202020204" pitchFamily="34" charset="0"/>
                          <a:ea typeface="+mn-ea"/>
                          <a:cs typeface="Arial" panose="020B0604020202020204" pitchFamily="34" charset="0"/>
                        </a:rPr>
                        <a:t>:</a:t>
                      </a:r>
                      <a:endParaRPr lang="ru-RU" sz="1800" b="1" kern="1200" dirty="0" smtClean="0">
                        <a:solidFill>
                          <a:schemeClr val="lt1"/>
                        </a:solidFill>
                        <a:latin typeface="Arial" panose="020B0604020202020204" pitchFamily="34" charset="0"/>
                        <a:ea typeface="+mn-ea"/>
                        <a:cs typeface="Arial" panose="020B0604020202020204" pitchFamily="34" charset="0"/>
                      </a:endParaRPr>
                    </a:p>
                    <a:p>
                      <a:endParaRPr lang="ru-RU" dirty="0">
                        <a:latin typeface="Arial" panose="020B0604020202020204" pitchFamily="34" charset="0"/>
                        <a:cs typeface="Arial" panose="020B0604020202020204" pitchFamily="34" charset="0"/>
                      </a:endParaRPr>
                    </a:p>
                  </a:txBody>
                  <a:tcPr/>
                </a:tc>
                <a:extLst>
                  <a:ext uri="{0D108BD9-81ED-4DB2-BD59-A6C34878D82A}"/>
                </a:extLst>
              </a:tr>
              <a:tr h="5401624">
                <a:tc>
                  <a:txBody>
                    <a:bodyPr/>
                    <a:lstStyle/>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Предоставление партнеру возможности выговориться.</a:t>
                      </a: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Вербализация эмоционального состояния:</a:t>
                      </a:r>
                    </a:p>
                    <a:p>
                      <a:pPr lvl="1">
                        <a:buFont typeface="Wingdings" pitchFamily="2" charset="2"/>
                        <a:buNone/>
                      </a:pPr>
                      <a:r>
                        <a:rPr lang="ru-RU" sz="1600" i="1" kern="1200" dirty="0" smtClean="0">
                          <a:solidFill>
                            <a:schemeClr val="dk1"/>
                          </a:solidFill>
                          <a:latin typeface="Arial" panose="020B0604020202020204" pitchFamily="34" charset="0"/>
                          <a:ea typeface="+mn-ea"/>
                          <a:cs typeface="Arial" panose="020B0604020202020204" pitchFamily="34" charset="0"/>
                        </a:rPr>
                        <a:t>своего</a:t>
                      </a:r>
                    </a:p>
                    <a:p>
                      <a:pPr lvl="1">
                        <a:buFont typeface="Wingdings" pitchFamily="2" charset="2"/>
                        <a:buNone/>
                      </a:pPr>
                      <a:r>
                        <a:rPr lang="ru-RU" sz="1600" i="1" kern="1200" dirty="0" smtClean="0">
                          <a:solidFill>
                            <a:schemeClr val="dk1"/>
                          </a:solidFill>
                          <a:latin typeface="Arial" panose="020B0604020202020204" pitchFamily="34" charset="0"/>
                          <a:ea typeface="+mn-ea"/>
                          <a:cs typeface="Arial" panose="020B0604020202020204" pitchFamily="34" charset="0"/>
                        </a:rPr>
                        <a:t>партнера</a:t>
                      </a: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Подчеркивание общности с партнером (сходство интересов, мнений, единство цели и др.)</a:t>
                      </a: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Проявление интереса к проблемам партнера.</a:t>
                      </a: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Подчеркивание значимости партнера, его мнения в ваших глазах.</a:t>
                      </a: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В случае вашей неправоты – немедленное признание ее.</a:t>
                      </a: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Предложение конкретного выхода из сложившейся ситуации.</a:t>
                      </a: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Обращение к фактам.</a:t>
                      </a: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Спокойный уверенный темп речи.</a:t>
                      </a: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Поддержание оптимальной дистанции, угла поворота и контакта глаз.</a:t>
                      </a:r>
                    </a:p>
                    <a:p>
                      <a:endParaRPr lang="ru-RU" dirty="0">
                        <a:latin typeface="Arial" panose="020B0604020202020204" pitchFamily="34" charset="0"/>
                        <a:cs typeface="Arial" panose="020B0604020202020204" pitchFamily="34" charset="0"/>
                      </a:endParaRPr>
                    </a:p>
                  </a:txBody>
                  <a:tcPr/>
                </a:tc>
                <a:tc>
                  <a:txBody>
                    <a:bodyPr/>
                    <a:lstStyle/>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Перебивание партнера.</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Игнорирование эмоционального состояния:</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1">
                        <a:buFont typeface="Wingdings" pitchFamily="2" charset="2"/>
                        <a:buNone/>
                      </a:pPr>
                      <a:r>
                        <a:rPr lang="ru-RU" sz="1600" i="1" kern="1200" dirty="0" smtClean="0">
                          <a:solidFill>
                            <a:schemeClr val="dk1"/>
                          </a:solidFill>
                          <a:latin typeface="Arial" panose="020B0604020202020204" pitchFamily="34" charset="0"/>
                          <a:ea typeface="+mn-ea"/>
                          <a:cs typeface="Arial" panose="020B0604020202020204" pitchFamily="34" charset="0"/>
                        </a:rPr>
                        <a:t>своего</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1">
                        <a:buFont typeface="Wingdings" pitchFamily="2" charset="2"/>
                        <a:buNone/>
                      </a:pPr>
                      <a:r>
                        <a:rPr lang="ru-RU" sz="1600" i="1" kern="1200" dirty="0" smtClean="0">
                          <a:solidFill>
                            <a:schemeClr val="dk1"/>
                          </a:solidFill>
                          <a:latin typeface="Arial" panose="020B0604020202020204" pitchFamily="34" charset="0"/>
                          <a:ea typeface="+mn-ea"/>
                          <a:cs typeface="Arial" panose="020B0604020202020204" pitchFamily="34" charset="0"/>
                        </a:rPr>
                        <a:t>партнера</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Подчеркивание различий между собой и партнером, преуменьшение вклада партнера в общее дело и преувеличение своего.</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Демонстрация незаинтересованности в проблеме партнера.</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Принижение партнера, негативная оценка его личности.</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Оттягивание момента признания своей неправоты или отрицание ее.</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Поиск виноватых и обвинение партнера.</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Переход на «личности».</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Резкое убыстрение темпа речи.</a:t>
                      </a:r>
                      <a:endParaRPr lang="ru-RU" sz="1600" kern="1200" dirty="0" smtClean="0">
                        <a:solidFill>
                          <a:schemeClr val="dk1"/>
                        </a:solidFill>
                        <a:latin typeface="Arial" panose="020B0604020202020204" pitchFamily="34" charset="0"/>
                        <a:ea typeface="+mn-ea"/>
                        <a:cs typeface="Arial" panose="020B0604020202020204" pitchFamily="34" charset="0"/>
                      </a:endParaRPr>
                    </a:p>
                    <a:p>
                      <a:pPr lvl="0">
                        <a:buFont typeface="Wingdings" pitchFamily="2" charset="2"/>
                        <a:buChar char="Ø"/>
                      </a:pPr>
                      <a:r>
                        <a:rPr lang="ru-RU" sz="1600" i="1" kern="1200" dirty="0" smtClean="0">
                          <a:solidFill>
                            <a:schemeClr val="dk1"/>
                          </a:solidFill>
                          <a:latin typeface="Arial" panose="020B0604020202020204" pitchFamily="34" charset="0"/>
                          <a:ea typeface="+mn-ea"/>
                          <a:cs typeface="Arial" panose="020B0604020202020204" pitchFamily="34" charset="0"/>
                        </a:rPr>
                        <a:t>Избегание пространственной близости и наклона тела.</a:t>
                      </a:r>
                      <a:endParaRPr lang="ru-RU" sz="1600" kern="1200" dirty="0" smtClean="0">
                        <a:solidFill>
                          <a:schemeClr val="dk1"/>
                        </a:solidFill>
                        <a:latin typeface="Arial" panose="020B0604020202020204" pitchFamily="34" charset="0"/>
                        <a:ea typeface="+mn-ea"/>
                        <a:cs typeface="Arial" panose="020B0604020202020204" pitchFamily="34" charset="0"/>
                      </a:endParaRPr>
                    </a:p>
                    <a:p>
                      <a:endParaRPr lang="ru-RU" dirty="0">
                        <a:latin typeface="Arial" panose="020B0604020202020204" pitchFamily="34" charset="0"/>
                        <a:cs typeface="Arial" panose="020B0604020202020204" pitchFamily="34" charset="0"/>
                      </a:endParaRPr>
                    </a:p>
                  </a:txBody>
                  <a:tcPr/>
                </a:tc>
                <a:extLst>
                  <a:ext uri="{0D108BD9-81ED-4DB2-BD59-A6C34878D82A}"/>
                </a:extLst>
              </a:tr>
            </a:tbl>
          </a:graphicData>
        </a:graphic>
      </p:graphicFrame>
      <p:sp>
        <p:nvSpPr>
          <p:cNvPr id="6" name="Прямоугольник 5"/>
          <p:cNvSpPr/>
          <p:nvPr/>
        </p:nvSpPr>
        <p:spPr>
          <a:xfrm>
            <a:off x="14288" y="188913"/>
            <a:ext cx="9129712" cy="922337"/>
          </a:xfrm>
          <a:prstGeom prst="rect">
            <a:avLst/>
          </a:prstGeom>
        </p:spPr>
        <p:txBody>
          <a:bodyPr>
            <a:spAutoFit/>
          </a:bodyPr>
          <a:lstStyle/>
          <a:p>
            <a:pPr algn="ctr" fontAlgn="auto">
              <a:spcBef>
                <a:spcPts val="0"/>
              </a:spcBef>
              <a:spcAft>
                <a:spcPts val="0"/>
              </a:spcAft>
              <a:defRPr/>
            </a:pPr>
            <a:r>
              <a:rPr lang="ru-RU" sz="3000" dirty="0">
                <a:solidFill>
                  <a:schemeClr val="tx2"/>
                </a:solidFill>
                <a:latin typeface="Arial" panose="020B0604020202020204" pitchFamily="34" charset="0"/>
                <a:ea typeface="+mj-ea"/>
                <a:cs typeface="Arial" panose="020B0604020202020204" pitchFamily="34" charset="0"/>
              </a:rPr>
              <a:t>техники снижающие и повышающие напряжение</a:t>
            </a:r>
            <a:r>
              <a:rPr lang="ru-RU" sz="2400" dirty="0">
                <a:solidFill>
                  <a:schemeClr val="tx2"/>
                </a:solidFill>
                <a:latin typeface="+mj-lt"/>
                <a:ea typeface="+mj-ea"/>
                <a:cs typeface="+mj-cs"/>
              </a:rPr>
              <a:t/>
            </a:r>
            <a:br>
              <a:rPr lang="ru-RU" sz="2400" dirty="0">
                <a:solidFill>
                  <a:schemeClr val="tx2"/>
                </a:solidFill>
                <a:latin typeface="+mj-lt"/>
                <a:ea typeface="+mj-ea"/>
                <a:cs typeface="+mj-cs"/>
              </a:rPr>
            </a:br>
            <a:endParaRPr lang="ru-RU" sz="240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a:xfrm>
            <a:off x="468313" y="333375"/>
            <a:ext cx="8229600" cy="854075"/>
          </a:xfrm>
        </p:spPr>
        <p:txBody>
          <a:bodyPr/>
          <a:lstStyle/>
          <a:p>
            <a:r>
              <a:rPr lang="ru-RU" sz="4000" smtClean="0">
                <a:latin typeface="Arial" charset="0"/>
                <a:cs typeface="Arial" charset="0"/>
              </a:rPr>
              <a:t>ПСИХОЛОГИЧЕСКИЙ ПРКТИКУМ</a:t>
            </a:r>
          </a:p>
        </p:txBody>
      </p:sp>
      <p:sp>
        <p:nvSpPr>
          <p:cNvPr id="3" name="Содержимое 2"/>
          <p:cNvSpPr>
            <a:spLocks noGrp="1"/>
          </p:cNvSpPr>
          <p:nvPr>
            <p:ph idx="1"/>
          </p:nvPr>
        </p:nvSpPr>
        <p:spPr>
          <a:xfrm>
            <a:off x="468313" y="1412875"/>
            <a:ext cx="8229600" cy="4895850"/>
          </a:xfrm>
        </p:spPr>
        <p:txBody>
          <a:bodyPr>
            <a:normAutofit fontScale="92500" lnSpcReduction="20000"/>
          </a:bodyPr>
          <a:lstStyle/>
          <a:p>
            <a:pPr marL="82550" indent="360363" fontAlgn="auto">
              <a:spcAft>
                <a:spcPts val="0"/>
              </a:spcAft>
              <a:buClr>
                <a:schemeClr val="accent3"/>
              </a:buClr>
              <a:buFont typeface="Wingdings 2"/>
              <a:buNone/>
              <a:defRPr/>
            </a:pPr>
            <a:r>
              <a:rPr lang="ru-RU" sz="2000" b="1" dirty="0" smtClean="0">
                <a:latin typeface="Arial" panose="020B0604020202020204" pitchFamily="34" charset="0"/>
                <a:cs typeface="Arial" panose="020B0604020202020204" pitchFamily="34" charset="0"/>
              </a:rPr>
              <a:t>Ситуация 1</a:t>
            </a:r>
            <a:endParaRPr lang="ru-RU" sz="2000" dirty="0" smtClean="0">
              <a:latin typeface="Arial" panose="020B0604020202020204" pitchFamily="34" charset="0"/>
              <a:cs typeface="Arial" panose="020B0604020202020204" pitchFamily="34" charset="0"/>
            </a:endParaRPr>
          </a:p>
          <a:p>
            <a:pPr marL="82550" indent="360363" fontAlgn="auto">
              <a:spcAft>
                <a:spcPts val="0"/>
              </a:spcAft>
              <a:buClr>
                <a:schemeClr val="accent3"/>
              </a:buClr>
              <a:buFont typeface="Wingdings 2"/>
              <a:buNone/>
              <a:defRPr/>
            </a:pPr>
            <a:r>
              <a:rPr lang="ru-RU" sz="2000" dirty="0" smtClean="0">
                <a:latin typeface="Arial" panose="020B0604020202020204" pitchFamily="34" charset="0"/>
                <a:cs typeface="Arial" panose="020B0604020202020204" pitchFamily="34" charset="0"/>
              </a:rPr>
              <a:t>Воспитатель обратился к маме одного из воспитанников с рассказом о том, что нового дети узнали на занятиях, и предложил закрепить изученный материал дома. В ответ мама резко ответила, что ей не­когда заниматься с ребенком дома, что это обязанность воспитателя — он "получает за это деньги".</a:t>
            </a:r>
          </a:p>
          <a:p>
            <a:pPr marL="82550" indent="360363" fontAlgn="auto">
              <a:spcAft>
                <a:spcPts val="0"/>
              </a:spcAft>
              <a:buClr>
                <a:schemeClr val="accent3"/>
              </a:buClr>
              <a:buFont typeface="Wingdings 2"/>
              <a:buNone/>
              <a:defRPr/>
            </a:pPr>
            <a:r>
              <a:rPr lang="ru-RU" sz="2000" b="1" dirty="0" smtClean="0">
                <a:latin typeface="Arial" panose="020B0604020202020204" pitchFamily="34" charset="0"/>
                <a:cs typeface="Arial" panose="020B0604020202020204" pitchFamily="34" charset="0"/>
              </a:rPr>
              <a:t>Ситуация 2</a:t>
            </a:r>
            <a:endParaRPr lang="ru-RU" sz="2000" dirty="0" smtClean="0">
              <a:latin typeface="Arial" panose="020B0604020202020204" pitchFamily="34" charset="0"/>
              <a:cs typeface="Arial" panose="020B0604020202020204" pitchFamily="34" charset="0"/>
            </a:endParaRPr>
          </a:p>
          <a:p>
            <a:pPr marL="82550" indent="360363" fontAlgn="auto">
              <a:spcAft>
                <a:spcPts val="0"/>
              </a:spcAft>
              <a:buClr>
                <a:schemeClr val="accent3"/>
              </a:buClr>
              <a:buFont typeface="Wingdings 2"/>
              <a:buNone/>
              <a:defRPr/>
            </a:pPr>
            <a:r>
              <a:rPr lang="ru-RU" sz="2000" dirty="0" smtClean="0">
                <a:latin typeface="Arial" panose="020B0604020202020204" pitchFamily="34" charset="0"/>
                <a:cs typeface="Arial" panose="020B0604020202020204" pitchFamily="34" charset="0"/>
              </a:rPr>
              <a:t>Забирая вечером ребенка из детского сада, родители возмущаются, что его одежда очень грязная, и обвиняют педагога, что он плохо следит за детьми. Воспитатель предлагает родителям всю прогулку держать их ребенка за руку.</a:t>
            </a:r>
          </a:p>
          <a:p>
            <a:pPr marL="82550" indent="360363" fontAlgn="auto">
              <a:spcAft>
                <a:spcPts val="0"/>
              </a:spcAft>
              <a:buClr>
                <a:schemeClr val="accent3"/>
              </a:buClr>
              <a:buFont typeface="Wingdings 2"/>
              <a:buNone/>
              <a:defRPr/>
            </a:pPr>
            <a:r>
              <a:rPr lang="ru-RU" sz="2000" b="1" dirty="0" smtClean="0">
                <a:latin typeface="Arial" panose="020B0604020202020204" pitchFamily="34" charset="0"/>
                <a:cs typeface="Arial" panose="020B0604020202020204" pitchFamily="34" charset="0"/>
              </a:rPr>
              <a:t>Ситуация 3</a:t>
            </a:r>
            <a:endParaRPr lang="ru-RU" sz="2000" dirty="0" smtClean="0">
              <a:latin typeface="Arial" panose="020B0604020202020204" pitchFamily="34" charset="0"/>
              <a:cs typeface="Arial" panose="020B0604020202020204" pitchFamily="34" charset="0"/>
            </a:endParaRPr>
          </a:p>
          <a:p>
            <a:pPr marL="82550" indent="360363" fontAlgn="auto">
              <a:spcAft>
                <a:spcPts val="0"/>
              </a:spcAft>
              <a:buClr>
                <a:schemeClr val="accent3"/>
              </a:buClr>
              <a:buFont typeface="Wingdings 2"/>
              <a:buNone/>
              <a:defRPr/>
            </a:pPr>
            <a:r>
              <a:rPr lang="ru-RU" sz="2000" dirty="0" smtClean="0">
                <a:latin typeface="Arial" panose="020B0604020202020204" pitchFamily="34" charset="0"/>
                <a:cs typeface="Arial" panose="020B0604020202020204" pitchFamily="34" charset="0"/>
              </a:rPr>
              <a:t>Одну из воспитанниц родители приводят в группу после завтрака, из-за чего девочка постоянно про­пускает утренние индивидуальные занятия, игры и зарядку.</a:t>
            </a:r>
          </a:p>
          <a:p>
            <a:pPr marL="82550" indent="360363" fontAlgn="auto">
              <a:spcAft>
                <a:spcPts val="0"/>
              </a:spcAft>
              <a:buClr>
                <a:schemeClr val="accent3"/>
              </a:buClr>
              <a:buFont typeface="Wingdings 2"/>
              <a:buNone/>
              <a:defRPr/>
            </a:pPr>
            <a:r>
              <a:rPr lang="ru-RU" sz="2000" dirty="0" smtClean="0">
                <a:latin typeface="Arial" panose="020B0604020202020204" pitchFamily="34" charset="0"/>
                <a:cs typeface="Arial" panose="020B0604020202020204" pitchFamily="34" charset="0"/>
              </a:rPr>
              <a:t>На утверждения воспитателя о необходимости соблюдения режима дня детского сада родители от­вечают, что имеют право приводить своего ребенка тогда, когда им это удобно.</a:t>
            </a:r>
          </a:p>
          <a:p>
            <a:pPr marL="274320" indent="-274320" fontAlgn="auto">
              <a:spcAft>
                <a:spcPts val="0"/>
              </a:spcAft>
              <a:buClr>
                <a:schemeClr val="accent3"/>
              </a:buClr>
              <a:buFont typeface="Wingdings 2"/>
              <a:buChar char=""/>
              <a:defRPr/>
            </a:pPr>
            <a:endParaRPr lang="ru-RU" sz="2000" dirty="0" smtClean="0"/>
          </a:p>
          <a:p>
            <a:pPr marL="274320" indent="-274320" fontAlgn="auto">
              <a:spcAft>
                <a:spcPts val="0"/>
              </a:spcAft>
              <a:buClr>
                <a:schemeClr val="accent3"/>
              </a:buClr>
              <a:buFont typeface="Wingdings 2"/>
              <a:buNone/>
              <a:defRPr/>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288" y="1125538"/>
            <a:ext cx="8424862" cy="4032250"/>
          </a:xfrm>
        </p:spPr>
        <p:txBody>
          <a:bodyPr>
            <a:normAutofit/>
          </a:bodyPr>
          <a:lstStyle/>
          <a:p>
            <a:pPr marL="0" indent="360363" fontAlgn="auto">
              <a:spcAft>
                <a:spcPts val="0"/>
              </a:spcAft>
              <a:buClr>
                <a:schemeClr val="accent3"/>
              </a:buClr>
              <a:buFont typeface="Wingdings 2"/>
              <a:buNone/>
              <a:defRPr/>
            </a:pPr>
            <a:r>
              <a:rPr lang="ru-RU" sz="1900" b="1" dirty="0" smtClean="0">
                <a:latin typeface="Arial" panose="020B0604020202020204" pitchFamily="34" charset="0"/>
                <a:cs typeface="Arial" panose="020B0604020202020204" pitchFamily="34" charset="0"/>
              </a:rPr>
              <a:t>Ситуация 4</a:t>
            </a:r>
            <a:endParaRPr lang="ru-RU" sz="1900" dirty="0" smtClean="0">
              <a:latin typeface="Arial" panose="020B0604020202020204" pitchFamily="34" charset="0"/>
              <a:cs typeface="Arial" panose="020B0604020202020204" pitchFamily="34" charset="0"/>
            </a:endParaRPr>
          </a:p>
          <a:p>
            <a:pPr marL="0" indent="360363" fontAlgn="auto">
              <a:spcAft>
                <a:spcPts val="0"/>
              </a:spcAft>
              <a:buClr>
                <a:schemeClr val="accent3"/>
              </a:buClr>
              <a:buFont typeface="Wingdings 2"/>
              <a:buNone/>
              <a:defRPr/>
            </a:pPr>
            <a:r>
              <a:rPr lang="ru-RU" sz="1900" dirty="0" smtClean="0">
                <a:latin typeface="Arial" panose="020B0604020202020204" pitchFamily="34" charset="0"/>
                <a:cs typeface="Arial" panose="020B0604020202020204" pitchFamily="34" charset="0"/>
              </a:rPr>
              <a:t>Данная ситуация возникла из-за того, что родители неправильно оценивают поступки своего ребенка: он постоянно берет чужие вещи (конфеты, игрушки) из шкафчиков других детей. Родители обвиняют в этом всех детей, но не своего ребенка. Ситуации повторяются неоднократно. Беседы с родителями ни к чему не приводят. Конфликт не разрешен.</a:t>
            </a:r>
          </a:p>
          <a:p>
            <a:pPr marL="0" indent="360363" fontAlgn="auto">
              <a:spcAft>
                <a:spcPts val="0"/>
              </a:spcAft>
              <a:buClr>
                <a:schemeClr val="accent3"/>
              </a:buClr>
              <a:buFont typeface="Wingdings 2"/>
              <a:buNone/>
              <a:defRPr/>
            </a:pPr>
            <a:r>
              <a:rPr lang="ru-RU" sz="1900" b="1" dirty="0" smtClean="0">
                <a:latin typeface="Arial" panose="020B0604020202020204" pitchFamily="34" charset="0"/>
                <a:cs typeface="Arial" panose="020B0604020202020204" pitchFamily="34" charset="0"/>
              </a:rPr>
              <a:t>Ситуация 5</a:t>
            </a:r>
            <a:endParaRPr lang="ru-RU" sz="1900" dirty="0" smtClean="0">
              <a:latin typeface="Arial" panose="020B0604020202020204" pitchFamily="34" charset="0"/>
              <a:cs typeface="Arial" panose="020B0604020202020204" pitchFamily="34" charset="0"/>
            </a:endParaRPr>
          </a:p>
          <a:p>
            <a:pPr marL="0" indent="360363" fontAlgn="auto">
              <a:spcAft>
                <a:spcPts val="0"/>
              </a:spcAft>
              <a:buClr>
                <a:schemeClr val="accent3"/>
              </a:buClr>
              <a:buFont typeface="Wingdings 2"/>
              <a:buNone/>
              <a:defRPr/>
            </a:pPr>
            <a:r>
              <a:rPr lang="ru-RU" sz="1900" dirty="0" smtClean="0">
                <a:latin typeface="Arial" panose="020B0604020202020204" pitchFamily="34" charset="0"/>
                <a:cs typeface="Arial" panose="020B0604020202020204" pitchFamily="34" charset="0"/>
              </a:rPr>
              <a:t>Папа, приводя сына в группу детского сада, все время дает ему с собой сладости, жевательную резин­ку. На просьбу воспитателя не делать этого грубо отвечает, что это его личное дело.</a:t>
            </a:r>
          </a:p>
          <a:p>
            <a:pPr marL="274320" indent="-274320" fontAlgn="auto">
              <a:spcAft>
                <a:spcPts val="0"/>
              </a:spcAft>
              <a:buClr>
                <a:schemeClr val="accent3"/>
              </a:buClr>
              <a:buFont typeface="Wingdings 2"/>
              <a:buChar char=""/>
              <a:defRPr/>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p:txBody>
          <a:bodyPr/>
          <a:lstStyle/>
          <a:p>
            <a:endParaRPr lang="ru-RU" smtClean="0"/>
          </a:p>
        </p:txBody>
      </p:sp>
      <p:pic>
        <p:nvPicPr>
          <p:cNvPr id="29698" name="Содержимое 3" descr="1560921161_cvety.png"/>
          <p:cNvPicPr>
            <a:picLocks noGrp="1" noChangeAspect="1"/>
          </p:cNvPicPr>
          <p:nvPr>
            <p:ph idx="1"/>
          </p:nvPr>
        </p:nvPicPr>
        <p:blipFill>
          <a:blip r:embed="rId2" cstate="print"/>
          <a:srcRect/>
          <a:stretch>
            <a:fillRect/>
          </a:stretch>
        </p:blipFill>
        <p:spPr>
          <a:xfrm>
            <a:off x="0" y="-100013"/>
            <a:ext cx="9144000" cy="7134226"/>
          </a:xfrm>
        </p:spPr>
      </p:pic>
      <p:sp>
        <p:nvSpPr>
          <p:cNvPr id="29699" name="TextBox 4"/>
          <p:cNvSpPr txBox="1">
            <a:spLocks noChangeArrowheads="1"/>
          </p:cNvSpPr>
          <p:nvPr/>
        </p:nvSpPr>
        <p:spPr bwMode="auto">
          <a:xfrm>
            <a:off x="6211888" y="684213"/>
            <a:ext cx="2447925" cy="954087"/>
          </a:xfrm>
          <a:prstGeom prst="rect">
            <a:avLst/>
          </a:prstGeom>
          <a:noFill/>
          <a:ln w="9525">
            <a:noFill/>
            <a:miter lim="800000"/>
            <a:headEnd/>
            <a:tailEnd/>
          </a:ln>
        </p:spPr>
        <p:txBody>
          <a:bodyPr>
            <a:spAutoFit/>
          </a:bodyPr>
          <a:lstStyle/>
          <a:p>
            <a:pPr algn="ctr"/>
            <a:r>
              <a:rPr lang="ru-RU" sz="1400" b="1" i="1">
                <a:solidFill>
                  <a:srgbClr val="FF0000"/>
                </a:solidFill>
                <a:latin typeface="Constantia" pitchFamily="18" charset="0"/>
              </a:rPr>
              <a:t>ДАВАЙТЕ РАСТИТЬ ИХ  В АТМОСФЕРЕ </a:t>
            </a:r>
          </a:p>
          <a:p>
            <a:pPr algn="ctr"/>
            <a:r>
              <a:rPr lang="ru-RU" sz="1400" b="1" i="1">
                <a:solidFill>
                  <a:srgbClr val="FF0000"/>
                </a:solidFill>
                <a:latin typeface="Constantia" pitchFamily="18" charset="0"/>
              </a:rPr>
              <a:t>ГАРМОНИИ И ВЗАИМОПОНИМАНИЯ!!!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620713"/>
            <a:ext cx="8424863" cy="647700"/>
          </a:xfrm>
        </p:spPr>
        <p:txBody>
          <a:bodyPr>
            <a:normAutofit fontScale="90000"/>
          </a:bodyPr>
          <a:lstStyle/>
          <a:p>
            <a:pPr algn="ctr" fontAlgn="auto">
              <a:spcAft>
                <a:spcPts val="0"/>
              </a:spcAft>
              <a:defRPr/>
            </a:pP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a:t>
            </a:r>
            <a:br>
              <a:rPr lang="ru-RU" dirty="0" smtClean="0"/>
            </a:br>
            <a:r>
              <a:rPr lang="ru-RU" dirty="0" smtClean="0"/>
              <a:t/>
            </a:r>
            <a:br>
              <a:rPr lang="ru-RU" dirty="0" smtClean="0"/>
            </a:br>
            <a:r>
              <a:rPr lang="ru-RU" dirty="0" smtClean="0"/>
              <a:t/>
            </a:r>
            <a:br>
              <a:rPr lang="ru-RU" dirty="0" smtClean="0"/>
            </a:br>
            <a:r>
              <a:rPr lang="ru-RU" dirty="0" smtClean="0"/>
              <a:t> </a:t>
            </a:r>
            <a:r>
              <a:rPr lang="ru-RU" dirty="0" smtClean="0">
                <a:latin typeface="Arial" panose="020B0604020202020204" pitchFamily="34" charset="0"/>
                <a:cs typeface="Arial" panose="020B0604020202020204" pitchFamily="34" charset="0"/>
              </a:rPr>
              <a:t>Упражнение «В добрый путь!»</a:t>
            </a:r>
            <a:endParaRPr lang="ru-RU" dirty="0">
              <a:latin typeface="Arial" panose="020B0604020202020204" pitchFamily="34" charset="0"/>
              <a:cs typeface="Arial" panose="020B0604020202020204" pitchFamily="34" charset="0"/>
            </a:endParaRPr>
          </a:p>
        </p:txBody>
      </p:sp>
      <p:sp>
        <p:nvSpPr>
          <p:cNvPr id="14338" name="Содержимое 2"/>
          <p:cNvSpPr>
            <a:spLocks noGrp="1"/>
          </p:cNvSpPr>
          <p:nvPr>
            <p:ph idx="1"/>
          </p:nvPr>
        </p:nvSpPr>
        <p:spPr>
          <a:xfrm>
            <a:off x="468313" y="1700213"/>
            <a:ext cx="8218487" cy="4249737"/>
          </a:xfrm>
        </p:spPr>
        <p:txBody>
          <a:bodyPr/>
          <a:lstStyle/>
          <a:p>
            <a:pPr marL="0" indent="358775">
              <a:buFont typeface="Wingdings 2" pitchFamily="18" charset="2"/>
              <a:buNone/>
            </a:pPr>
            <a:r>
              <a:rPr lang="ru-RU" smtClean="0"/>
              <a:t> </a:t>
            </a:r>
            <a:r>
              <a:rPr lang="ru-RU" smtClean="0">
                <a:latin typeface="Arial" charset="0"/>
                <a:cs typeface="Arial" charset="0"/>
              </a:rPr>
              <a:t>Написать на листочке, что вам пригодится для работы в течении года (терпение, доброжелательность, ответственность … и т.д.) </a:t>
            </a:r>
          </a:p>
          <a:p>
            <a:pPr marL="0" indent="358775">
              <a:buFont typeface="Wingdings 2" pitchFamily="18" charset="2"/>
              <a:buNone/>
            </a:pPr>
            <a:r>
              <a:rPr lang="ru-RU" smtClean="0">
                <a:latin typeface="Arial" charset="0"/>
                <a:cs typeface="Arial" charset="0"/>
              </a:rPr>
              <a:t>Я с собой возьму:</a:t>
            </a:r>
          </a:p>
          <a:p>
            <a:pPr marL="0" indent="358775"/>
            <a:r>
              <a:rPr lang="ru-RU" smtClean="0">
                <a:latin typeface="Arial" charset="0"/>
                <a:cs typeface="Arial" charset="0"/>
              </a:rPr>
              <a:t> для детей…</a:t>
            </a:r>
          </a:p>
          <a:p>
            <a:pPr marL="0" indent="358775"/>
            <a:r>
              <a:rPr lang="ru-RU" smtClean="0">
                <a:latin typeface="Arial" charset="0"/>
                <a:cs typeface="Arial" charset="0"/>
              </a:rPr>
              <a:t>для родителей…</a:t>
            </a:r>
          </a:p>
          <a:p>
            <a:pPr marL="0" indent="358775"/>
            <a:r>
              <a:rPr lang="ru-RU" smtClean="0">
                <a:latin typeface="Arial" charset="0"/>
                <a:cs typeface="Arial" charset="0"/>
              </a:rPr>
              <a:t>для коллектива….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765175"/>
            <a:ext cx="8640763" cy="1930400"/>
          </a:xfrm>
        </p:spPr>
        <p:txBody>
          <a:bodyPr>
            <a:noAutofit/>
          </a:bodyPr>
          <a:lstStyle/>
          <a:p>
            <a:pPr fontAlgn="auto">
              <a:spcAft>
                <a:spcPts val="0"/>
              </a:spcAft>
              <a:defRPr/>
            </a:pPr>
            <a:r>
              <a:rPr lang="ru-RU" sz="2200" dirty="0" smtClean="0">
                <a:solidFill>
                  <a:schemeClr val="tx1"/>
                </a:solidFill>
                <a:latin typeface="Arial" panose="020B0604020202020204" pitchFamily="34" charset="0"/>
                <a:ea typeface="+mn-ea"/>
                <a:cs typeface="Arial" panose="020B0604020202020204" pitchFamily="34" charset="0"/>
              </a:rPr>
              <a:t>Цель</a:t>
            </a:r>
            <a:r>
              <a:rPr lang="ru-RU" sz="2200" dirty="0">
                <a:solidFill>
                  <a:schemeClr val="tx1"/>
                </a:solidFill>
                <a:latin typeface="Arial" panose="020B0604020202020204" pitchFamily="34" charset="0"/>
                <a:ea typeface="+mn-ea"/>
                <a:cs typeface="Arial" panose="020B0604020202020204" pitchFamily="34" charset="0"/>
              </a:rPr>
              <a:t>: понимание природы конфликта, формирование отношения к конфликтам, как к новым </a:t>
            </a:r>
            <a:r>
              <a:rPr lang="ru-RU" sz="2200" dirty="0" smtClean="0">
                <a:solidFill>
                  <a:schemeClr val="tx1"/>
                </a:solidFill>
                <a:latin typeface="Arial" panose="020B0604020202020204" pitchFamily="34" charset="0"/>
                <a:ea typeface="+mn-ea"/>
                <a:cs typeface="Arial" panose="020B0604020202020204" pitchFamily="34" charset="0"/>
              </a:rPr>
              <a:t>возможностям творчества и самосовершенствования. Развитие способности адекватного реагирования на конфликтные ситуации.</a:t>
            </a:r>
            <a:r>
              <a:rPr lang="ru-RU" sz="1800" dirty="0">
                <a:latin typeface="Arial" pitchFamily="34" charset="0"/>
                <a:cs typeface="Arial" pitchFamily="34" charset="0"/>
              </a:rPr>
              <a:t/>
            </a:r>
            <a:br>
              <a:rPr lang="ru-RU" sz="1800" dirty="0">
                <a:latin typeface="Arial" pitchFamily="34" charset="0"/>
                <a:cs typeface="Arial" pitchFamily="34" charset="0"/>
              </a:rPr>
            </a:br>
            <a:endParaRPr lang="ru-RU" sz="1800" dirty="0">
              <a:latin typeface="Arial" pitchFamily="34" charset="0"/>
              <a:cs typeface="Arial" pitchFamily="34" charset="0"/>
            </a:endParaRPr>
          </a:p>
        </p:txBody>
      </p:sp>
      <p:sp>
        <p:nvSpPr>
          <p:cNvPr id="3" name="Содержимое 2"/>
          <p:cNvSpPr>
            <a:spLocks noGrp="1"/>
          </p:cNvSpPr>
          <p:nvPr>
            <p:ph idx="1"/>
          </p:nvPr>
        </p:nvSpPr>
        <p:spPr>
          <a:xfrm>
            <a:off x="468313" y="2636838"/>
            <a:ext cx="8229600" cy="2952750"/>
          </a:xfrm>
        </p:spPr>
        <p:txBody>
          <a:bodyPr>
            <a:normAutofit/>
          </a:bodyPr>
          <a:lstStyle/>
          <a:p>
            <a:pPr marL="274320" indent="-274320" fontAlgn="auto">
              <a:spcAft>
                <a:spcPts val="0"/>
              </a:spcAft>
              <a:buClr>
                <a:schemeClr val="accent3"/>
              </a:buClr>
              <a:buFont typeface="Wingdings 2"/>
              <a:buNone/>
              <a:defRPr/>
            </a:pPr>
            <a:r>
              <a:rPr lang="ru-RU" dirty="0" smtClean="0">
                <a:latin typeface="Arial" panose="020B0604020202020204" pitchFamily="34" charset="0"/>
                <a:cs typeface="Arial" panose="020B0604020202020204" pitchFamily="34" charset="0"/>
              </a:rPr>
              <a:t>Вопросы для обсуждения</a:t>
            </a:r>
          </a:p>
          <a:p>
            <a:pPr marL="514350" indent="-514350" fontAlgn="auto">
              <a:spcAft>
                <a:spcPts val="0"/>
              </a:spcAft>
              <a:buClr>
                <a:schemeClr val="accent3"/>
              </a:buClr>
              <a:buFont typeface="Wingdings 2"/>
              <a:buAutoNum type="arabicPeriod"/>
              <a:defRPr/>
            </a:pPr>
            <a:r>
              <a:rPr lang="ru-RU" dirty="0" smtClean="0">
                <a:latin typeface="Arial" panose="020B0604020202020204" pitchFamily="34" charset="0"/>
                <a:cs typeface="Arial" panose="020B0604020202020204" pitchFamily="34" charset="0"/>
              </a:rPr>
              <a:t>Что такое конфликт, его значимость положительные и отрицательные стороны</a:t>
            </a:r>
          </a:p>
          <a:p>
            <a:pPr marL="514350" indent="-514350" fontAlgn="auto">
              <a:spcAft>
                <a:spcPts val="0"/>
              </a:spcAft>
              <a:buClr>
                <a:schemeClr val="accent3"/>
              </a:buClr>
              <a:buFont typeface="Wingdings 2"/>
              <a:buAutoNum type="arabicPeriod"/>
              <a:defRPr/>
            </a:pPr>
            <a:r>
              <a:rPr lang="ru-RU" dirty="0" smtClean="0">
                <a:latin typeface="Arial" panose="020B0604020202020204" pitchFamily="34" charset="0"/>
                <a:cs typeface="Arial" panose="020B0604020202020204" pitchFamily="34" charset="0"/>
              </a:rPr>
              <a:t>Конфликты между педагогами и родителями</a:t>
            </a:r>
          </a:p>
          <a:p>
            <a:pPr marL="514350" indent="-514350" fontAlgn="auto">
              <a:spcAft>
                <a:spcPts val="0"/>
              </a:spcAft>
              <a:buClr>
                <a:schemeClr val="accent3"/>
              </a:buClr>
              <a:buFont typeface="+mj-lt"/>
              <a:buAutoNum type="arabicPeriod"/>
              <a:defRPr/>
            </a:pPr>
            <a:r>
              <a:rPr lang="ru-RU" dirty="0" smtClean="0">
                <a:latin typeface="Arial" panose="020B0604020202020204" pitchFamily="34" charset="0"/>
                <a:cs typeface="Arial" panose="020B0604020202020204" pitchFamily="34" charset="0"/>
              </a:rPr>
              <a:t>Как избежать конфликта</a:t>
            </a:r>
          </a:p>
          <a:p>
            <a:pPr marL="514350" indent="-514350" fontAlgn="auto">
              <a:spcAft>
                <a:spcPts val="0"/>
              </a:spcAft>
              <a:buClr>
                <a:schemeClr val="accent3"/>
              </a:buClr>
              <a:buFont typeface="+mj-lt"/>
              <a:buAutoNum type="arabicPeriod"/>
              <a:defRPr/>
            </a:pPr>
            <a:r>
              <a:rPr lang="ru-RU" dirty="0" smtClean="0">
                <a:latin typeface="Arial" panose="020B0604020202020204" pitchFamily="34" charset="0"/>
                <a:cs typeface="Arial" panose="020B0604020202020204" pitchFamily="34" charset="0"/>
              </a:rPr>
              <a:t>Способы выхода из конфликтной ситуации</a:t>
            </a:r>
            <a:endParaRPr lang="ru-RU"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611188" y="549275"/>
            <a:ext cx="8229600" cy="719138"/>
          </a:xfrm>
        </p:spPr>
        <p:txBody>
          <a:bodyPr/>
          <a:lstStyle/>
          <a:p>
            <a:r>
              <a:rPr lang="ru-RU" sz="3600" smtClean="0">
                <a:latin typeface="Arial" charset="0"/>
                <a:cs typeface="Arial" charset="0"/>
              </a:rPr>
              <a:t>Упражнение «А что там за окном?»</a:t>
            </a:r>
          </a:p>
        </p:txBody>
      </p:sp>
      <p:pic>
        <p:nvPicPr>
          <p:cNvPr id="16386" name="Содержимое 3" descr="images.jpg"/>
          <p:cNvPicPr>
            <a:picLocks noGrp="1" noChangeAspect="1"/>
          </p:cNvPicPr>
          <p:nvPr>
            <p:ph idx="1"/>
          </p:nvPr>
        </p:nvPicPr>
        <p:blipFill>
          <a:blip r:embed="rId2" cstate="print"/>
          <a:srcRect/>
          <a:stretch>
            <a:fillRect/>
          </a:stretch>
        </p:blipFill>
        <p:spPr>
          <a:xfrm>
            <a:off x="539750" y="1341438"/>
            <a:ext cx="7970838" cy="530383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r>
              <a:rPr lang="ru-RU" smtClean="0">
                <a:latin typeface="Arial" charset="0"/>
                <a:cs typeface="Arial" charset="0"/>
              </a:rPr>
              <a:t>КОНФЛИКТ ЭТО…..</a:t>
            </a:r>
          </a:p>
        </p:txBody>
      </p:sp>
      <p:sp>
        <p:nvSpPr>
          <p:cNvPr id="17410" name="Содержимое 2"/>
          <p:cNvSpPr>
            <a:spLocks noGrp="1"/>
          </p:cNvSpPr>
          <p:nvPr>
            <p:ph idx="1"/>
          </p:nvPr>
        </p:nvSpPr>
        <p:spPr>
          <a:xfrm>
            <a:off x="457200" y="1773238"/>
            <a:ext cx="8362950" cy="4525962"/>
          </a:xfrm>
        </p:spPr>
        <p:txBody>
          <a:bodyPr/>
          <a:lstStyle/>
          <a:p>
            <a:r>
              <a:rPr lang="ru-RU" b="1" smtClean="0">
                <a:latin typeface="Arial" charset="0"/>
                <a:cs typeface="Arial" charset="0"/>
              </a:rPr>
              <a:t>Конфликт</a:t>
            </a:r>
            <a:r>
              <a:rPr lang="ru-RU" smtClean="0">
                <a:latin typeface="Arial" charset="0"/>
                <a:cs typeface="Arial" charset="0"/>
              </a:rPr>
              <a:t>– это противодействие субъектов по поводу возникшего противоречия, действительного или воображаемого. </a:t>
            </a:r>
          </a:p>
          <a:p>
            <a:pPr>
              <a:buFont typeface="Wingdings 2" pitchFamily="18" charset="2"/>
              <a:buNone/>
            </a:pPr>
            <a:r>
              <a:rPr lang="ru-RU" smtClean="0">
                <a:latin typeface="Arial" charset="0"/>
                <a:cs typeface="Arial" charset="0"/>
              </a:rPr>
              <a:t>Причиной конфликта может стать: </a:t>
            </a:r>
          </a:p>
          <a:p>
            <a:pPr>
              <a:buFont typeface="Wingdings" pitchFamily="2" charset="2"/>
              <a:buChar char="ü"/>
            </a:pPr>
            <a:r>
              <a:rPr lang="ru-RU" smtClean="0">
                <a:latin typeface="Arial" charset="0"/>
                <a:cs typeface="Arial" charset="0"/>
              </a:rPr>
              <a:t>различие в целях</a:t>
            </a:r>
          </a:p>
          <a:p>
            <a:pPr>
              <a:buFont typeface="Wingdings" pitchFamily="2" charset="2"/>
              <a:buChar char="ü"/>
            </a:pPr>
            <a:r>
              <a:rPr lang="ru-RU" smtClean="0">
                <a:latin typeface="Arial" charset="0"/>
                <a:cs typeface="Arial" charset="0"/>
              </a:rPr>
              <a:t>недостаточная информированность сторон о событии</a:t>
            </a:r>
          </a:p>
          <a:p>
            <a:pPr>
              <a:buFont typeface="Wingdings" pitchFamily="2" charset="2"/>
              <a:buChar char="ü"/>
            </a:pPr>
            <a:r>
              <a:rPr lang="ru-RU" smtClean="0">
                <a:latin typeface="Arial" charset="0"/>
                <a:cs typeface="Arial" charset="0"/>
              </a:rPr>
              <a:t> некомпетентность одной из сторон</a:t>
            </a:r>
          </a:p>
          <a:p>
            <a:pPr>
              <a:buFont typeface="Wingdings" pitchFamily="2" charset="2"/>
              <a:buChar char="ü"/>
            </a:pPr>
            <a:r>
              <a:rPr lang="ru-RU" smtClean="0">
                <a:latin typeface="Arial" charset="0"/>
                <a:cs typeface="Arial" charset="0"/>
              </a:rPr>
              <a:t>низкая культура поведения и др</a:t>
            </a:r>
          </a:p>
          <a:p>
            <a:pPr>
              <a:buFont typeface="Wingdings 2" pitchFamily="18" charset="2"/>
              <a:buNone/>
            </a:pPr>
            <a:endParaRPr lang="ru-RU"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549275"/>
            <a:ext cx="8229600" cy="782638"/>
          </a:xfrm>
        </p:spPr>
        <p:txBody>
          <a:bodyPr>
            <a:normAutofit fontScale="90000"/>
          </a:bodyPr>
          <a:lstStyle/>
          <a:p>
            <a:pPr fontAlgn="auto">
              <a:spcAft>
                <a:spcPts val="0"/>
              </a:spcAft>
              <a:defRPr/>
            </a:pPr>
            <a:r>
              <a:rPr lang="ru-RU" sz="3600" dirty="0" smtClean="0"/>
              <a:t/>
            </a:r>
            <a:br>
              <a:rPr lang="ru-RU" sz="3600" dirty="0" smtClean="0"/>
            </a:br>
            <a:r>
              <a:rPr lang="ru-RU" sz="3600" dirty="0"/>
              <a:t/>
            </a:r>
            <a:br>
              <a:rPr lang="ru-RU" sz="3600" dirty="0"/>
            </a:br>
            <a:r>
              <a:rPr lang="ru-RU" dirty="0"/>
              <a:t/>
            </a:r>
            <a:br>
              <a:rPr lang="ru-RU" dirty="0"/>
            </a:br>
            <a:r>
              <a:rPr lang="ru-RU" dirty="0"/>
              <a:t> </a:t>
            </a:r>
            <a:br>
              <a:rPr lang="ru-RU" dirty="0"/>
            </a:br>
            <a:r>
              <a:rPr lang="ru-RU" sz="5400" dirty="0" smtClean="0"/>
              <a:t> </a:t>
            </a:r>
            <a:r>
              <a:rPr lang="ru-RU" sz="4000" dirty="0" smtClean="0">
                <a:latin typeface="Arial" panose="020B0604020202020204" pitchFamily="34" charset="0"/>
                <a:cs typeface="Arial" panose="020B0604020202020204" pitchFamily="34" charset="0"/>
              </a:rPr>
              <a:t>причины возникновения конфликтов</a:t>
            </a:r>
            <a:endParaRPr lang="ru-RU" sz="4900" dirty="0">
              <a:latin typeface="Arial" panose="020B0604020202020204" pitchFamily="34" charset="0"/>
              <a:cs typeface="Arial" panose="020B0604020202020204" pitchFamily="34" charset="0"/>
            </a:endParaRPr>
          </a:p>
        </p:txBody>
      </p:sp>
      <p:sp>
        <p:nvSpPr>
          <p:cNvPr id="18434" name="Содержимое 2"/>
          <p:cNvSpPr>
            <a:spLocks noGrp="1"/>
          </p:cNvSpPr>
          <p:nvPr>
            <p:ph idx="1"/>
          </p:nvPr>
        </p:nvSpPr>
        <p:spPr/>
        <p:txBody>
          <a:bodyPr/>
          <a:lstStyle/>
          <a:p>
            <a:pPr>
              <a:buFont typeface="Wingdings 2" pitchFamily="18" charset="2"/>
              <a:buNone/>
            </a:pPr>
            <a:endParaRPr lang="ru-RU" smtClean="0">
              <a:latin typeface="Times New Roman" pitchFamily="18" charset="0"/>
              <a:ea typeface="Calibri" pitchFamily="34" charset="0"/>
              <a:cs typeface="Times New Roman" pitchFamily="18" charset="0"/>
            </a:endParaRPr>
          </a:p>
          <a:p>
            <a:pPr>
              <a:buFont typeface="Wingdings 2" pitchFamily="18" charset="2"/>
              <a:buNone/>
            </a:pPr>
            <a:r>
              <a:rPr lang="ru-RU" smtClean="0">
                <a:latin typeface="Times New Roman" pitchFamily="18" charset="0"/>
                <a:ea typeface="Calibri" pitchFamily="34" charset="0"/>
                <a:cs typeface="Times New Roman" pitchFamily="18" charset="0"/>
              </a:rPr>
              <a:t> </a:t>
            </a:r>
          </a:p>
          <a:p>
            <a:pPr>
              <a:buFont typeface="Wingdings 2" pitchFamily="18" charset="2"/>
              <a:buNone/>
            </a:pPr>
            <a:r>
              <a:rPr lang="ru-RU" smtClean="0">
                <a:latin typeface="Times New Roman" pitchFamily="18" charset="0"/>
                <a:ea typeface="Calibri" pitchFamily="34" charset="0"/>
                <a:cs typeface="Times New Roman" pitchFamily="18" charset="0"/>
              </a:rPr>
              <a:t> </a:t>
            </a:r>
          </a:p>
          <a:p>
            <a:pPr>
              <a:buFont typeface="Wingdings 2" pitchFamily="18" charset="2"/>
              <a:buNone/>
            </a:pPr>
            <a:r>
              <a:rPr lang="ru-RU" smtClean="0">
                <a:latin typeface="Times New Roman" pitchFamily="18" charset="0"/>
                <a:ea typeface="Calibri" pitchFamily="34" charset="0"/>
                <a:cs typeface="Times New Roman" pitchFamily="18" charset="0"/>
              </a:rPr>
              <a:t> </a:t>
            </a:r>
          </a:p>
          <a:p>
            <a:pPr>
              <a:buFont typeface="Wingdings 2" pitchFamily="18" charset="2"/>
              <a:buNone/>
            </a:pPr>
            <a:r>
              <a:rPr lang="ru-RU" smtClean="0">
                <a:latin typeface="Times New Roman" pitchFamily="18" charset="0"/>
                <a:ea typeface="Calibri" pitchFamily="34" charset="0"/>
                <a:cs typeface="Times New Roman" pitchFamily="18" charset="0"/>
              </a:rPr>
              <a:t> </a:t>
            </a:r>
          </a:p>
          <a:p>
            <a:pPr>
              <a:buFont typeface="Wingdings 2" pitchFamily="18" charset="2"/>
              <a:buNone/>
            </a:pPr>
            <a:r>
              <a:rPr lang="ru-RU" smtClean="0">
                <a:latin typeface="Times New Roman" pitchFamily="18" charset="0"/>
                <a:ea typeface="Calibri" pitchFamily="34" charset="0"/>
                <a:cs typeface="Times New Roman" pitchFamily="18" charset="0"/>
              </a:rPr>
              <a:t> </a:t>
            </a:r>
          </a:p>
          <a:p>
            <a:pPr>
              <a:buFont typeface="Wingdings 2" pitchFamily="18" charset="2"/>
              <a:buNone/>
            </a:pPr>
            <a:r>
              <a:rPr lang="ru-RU" smtClean="0">
                <a:latin typeface="Times New Roman" pitchFamily="18" charset="0"/>
                <a:ea typeface="Calibri" pitchFamily="34" charset="0"/>
                <a:cs typeface="Times New Roman" pitchFamily="18" charset="0"/>
              </a:rPr>
              <a:t> </a:t>
            </a:r>
          </a:p>
          <a:p>
            <a:pPr>
              <a:buFont typeface="Wingdings 2" pitchFamily="18" charset="2"/>
              <a:buNone/>
            </a:pPr>
            <a:endParaRPr lang="ru-RU" smtClean="0">
              <a:ea typeface="Calibri" pitchFamily="34" charset="0"/>
              <a:cs typeface="Times New Roman" pitchFamily="18" charset="0"/>
            </a:endParaRPr>
          </a:p>
        </p:txBody>
      </p:sp>
      <p:graphicFrame>
        <p:nvGraphicFramePr>
          <p:cNvPr id="5" name="Таблица 4"/>
          <p:cNvGraphicFramePr>
            <a:graphicFrameLocks noGrp="1"/>
          </p:cNvGraphicFramePr>
          <p:nvPr/>
        </p:nvGraphicFramePr>
        <p:xfrm>
          <a:off x="539750" y="1412875"/>
          <a:ext cx="8208963" cy="5154615"/>
        </p:xfrm>
        <a:graphic>
          <a:graphicData uri="http://schemas.openxmlformats.org/drawingml/2006/table">
            <a:tbl>
              <a:tblPr/>
              <a:tblGrid>
                <a:gridCol w="4103688"/>
                <a:gridCol w="4105275"/>
              </a:tblGrid>
              <a:tr h="781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Со стороны воспитателя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синий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Со стороны родителя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фиолетовый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74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874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874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874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874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onstantia"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r>
              <a:rPr lang="ru-RU" sz="2800" smtClean="0"/>
              <a:t>ЗНАЧИМОСТЬ КОНФЛИКТА В НАШЕЙ ЖИЗНИ</a:t>
            </a:r>
          </a:p>
        </p:txBody>
      </p:sp>
      <p:sp>
        <p:nvSpPr>
          <p:cNvPr id="19458" name="Содержимое 2"/>
          <p:cNvSpPr>
            <a:spLocks noGrp="1"/>
          </p:cNvSpPr>
          <p:nvPr>
            <p:ph idx="1"/>
          </p:nvPr>
        </p:nvSpPr>
        <p:spPr/>
        <p:txBody>
          <a:bodyPr/>
          <a:lstStyle/>
          <a:p>
            <a:pPr>
              <a:buFont typeface="Wingdings 2" pitchFamily="18" charset="2"/>
              <a:buNone/>
            </a:pPr>
            <a:endParaRPr lang="ru-RU" smtClean="0"/>
          </a:p>
        </p:txBody>
      </p:sp>
      <p:graphicFrame>
        <p:nvGraphicFramePr>
          <p:cNvPr id="4" name="Таблица 3"/>
          <p:cNvGraphicFramePr>
            <a:graphicFrameLocks noGrp="1"/>
          </p:cNvGraphicFramePr>
          <p:nvPr/>
        </p:nvGraphicFramePr>
        <p:xfrm>
          <a:off x="0" y="908050"/>
          <a:ext cx="9144000" cy="5688632"/>
        </p:xfrm>
        <a:graphic>
          <a:graphicData uri="http://schemas.openxmlformats.org/drawingml/2006/table">
            <a:tbl>
              <a:tblPr firstRow="1" bandRow="1">
                <a:tableStyleId>{5C22544A-7EE6-4342-B048-85BDC9FD1C3A}</a:tableStyleId>
              </a:tblPr>
              <a:tblGrid>
                <a:gridCol w="4572000">
                  <a:extLst>
                    <a:ext uri="{9D8B030D-6E8A-4147-A177-3AD203B41FA5}"/>
                  </a:extLst>
                </a:gridCol>
                <a:gridCol w="4572000">
                  <a:extLst>
                    <a:ext uri="{9D8B030D-6E8A-4147-A177-3AD203B41FA5}"/>
                  </a:extLst>
                </a:gridCol>
              </a:tblGrid>
              <a:tr h="917521">
                <a:tc>
                  <a:txBody>
                    <a:bodyPr/>
                    <a:lstStyle/>
                    <a:p>
                      <a:r>
                        <a:rPr lang="ru-RU" b="1" u="sng" dirty="0" smtClean="0">
                          <a:latin typeface="Arial" panose="020B0604020202020204" pitchFamily="34" charset="0"/>
                          <a:cs typeface="Arial" panose="020B0604020202020204" pitchFamily="34" charset="0"/>
                        </a:rPr>
                        <a:t>Конструктивные стороны конфликта:</a:t>
                      </a:r>
                      <a:endParaRPr lang="ru-RU" dirty="0" smtClean="0">
                        <a:latin typeface="Arial" panose="020B0604020202020204" pitchFamily="34" charset="0"/>
                        <a:cs typeface="Arial" panose="020B0604020202020204" pitchFamily="34" charset="0"/>
                      </a:endParaRPr>
                    </a:p>
                    <a:p>
                      <a:endParaRPr lang="ru-RU"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u="sng" kern="1200" dirty="0" smtClean="0">
                          <a:solidFill>
                            <a:schemeClr val="lt1"/>
                          </a:solidFill>
                          <a:latin typeface="Arial" panose="020B0604020202020204" pitchFamily="34" charset="0"/>
                          <a:ea typeface="+mn-ea"/>
                          <a:cs typeface="Arial" panose="020B0604020202020204" pitchFamily="34" charset="0"/>
                        </a:rPr>
                        <a:t>Деструктивные стороны конфликта:</a:t>
                      </a:r>
                      <a:endParaRPr lang="ru-RU" sz="1800" b="1" kern="1200" dirty="0" smtClean="0">
                        <a:solidFill>
                          <a:schemeClr val="lt1"/>
                        </a:solidFill>
                        <a:latin typeface="Arial" panose="020B0604020202020204" pitchFamily="34" charset="0"/>
                        <a:ea typeface="+mn-ea"/>
                        <a:cs typeface="Arial" panose="020B0604020202020204" pitchFamily="34" charset="0"/>
                      </a:endParaRPr>
                    </a:p>
                    <a:p>
                      <a:endParaRPr lang="ru-RU" dirty="0"/>
                    </a:p>
                  </a:txBody>
                  <a:tcPr/>
                </a:tc>
                <a:extLst>
                  <a:ext uri="{0D108BD9-81ED-4DB2-BD59-A6C34878D82A}"/>
                </a:extLst>
              </a:tr>
              <a:tr h="4771111">
                <a:tc>
                  <a:txBody>
                    <a:bodyPr/>
                    <a:lstStyle/>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Конфликт вскрывает «слабое звено» в организации, во взаимоотношениях (диагностическая функция конфликта)</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Конфликт дает возможность увидеть скрытые отношения</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Конфликт дает возможность выплеснуть отрицательные эмоции, снять напряжение</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Конфликт – это толчок к пересмотру, развитию своих взглядов на привычное</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Необходимость разрешения конфликта обуславливает развитие организации</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Конфликт способствует сплочению коллектива при противоборстве с внешним врагом</a:t>
                      </a:r>
                    </a:p>
                    <a:p>
                      <a:endParaRPr lang="ru-RU" dirty="0"/>
                    </a:p>
                  </a:txBody>
                  <a:tcPr/>
                </a:tc>
                <a:tc>
                  <a:txBody>
                    <a:bodyPr/>
                    <a:lstStyle/>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Отрицательные эмоциональные переживания, которые могут привести к различным заболеваниям</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Нарушение деловых и личных отношений между людьми, снижение дисциплины</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В целом ухудшается социально-психологический климат</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Ухудшение качества работы</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Сложное восстановление деловых отношений</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Представление о победителях или побежденных как о врагах</a:t>
                      </a:r>
                    </a:p>
                    <a:p>
                      <a:pPr lvl="0">
                        <a:buFont typeface="Wingdings" pitchFamily="2" charset="2"/>
                        <a:buChar char="ü"/>
                      </a:pPr>
                      <a:r>
                        <a:rPr lang="ru-RU" sz="1800" kern="1200" dirty="0" smtClean="0">
                          <a:solidFill>
                            <a:schemeClr val="dk1"/>
                          </a:solidFill>
                          <a:latin typeface="Arial" panose="020B0604020202020204" pitchFamily="34" charset="0"/>
                          <a:ea typeface="+mn-ea"/>
                          <a:cs typeface="Arial" panose="020B0604020202020204" pitchFamily="34" charset="0"/>
                        </a:rPr>
                        <a:t>Временные потери. На одну минуту конфликта приходится 12 минут </a:t>
                      </a:r>
                      <a:r>
                        <a:rPr lang="ru-RU" sz="1800" kern="1200" dirty="0" err="1" smtClean="0">
                          <a:solidFill>
                            <a:schemeClr val="dk1"/>
                          </a:solidFill>
                          <a:latin typeface="Arial" panose="020B0604020202020204" pitchFamily="34" charset="0"/>
                          <a:ea typeface="+mn-ea"/>
                          <a:cs typeface="Arial" panose="020B0604020202020204" pitchFamily="34" charset="0"/>
                        </a:rPr>
                        <a:t>послеконфликтных</a:t>
                      </a:r>
                      <a:r>
                        <a:rPr lang="ru-RU" sz="1800" kern="1200" dirty="0" smtClean="0">
                          <a:solidFill>
                            <a:schemeClr val="dk1"/>
                          </a:solidFill>
                          <a:latin typeface="Arial" panose="020B0604020202020204" pitchFamily="34" charset="0"/>
                          <a:ea typeface="+mn-ea"/>
                          <a:cs typeface="Arial" panose="020B0604020202020204" pitchFamily="34" charset="0"/>
                        </a:rPr>
                        <a:t> переживаний</a:t>
                      </a:r>
                    </a:p>
                    <a:p>
                      <a:endParaRPr lang="ru-RU" dirty="0"/>
                    </a:p>
                  </a:txBody>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457200" y="765175"/>
            <a:ext cx="8229600" cy="722313"/>
          </a:xfrm>
        </p:spPr>
        <p:txBody>
          <a:bodyPr/>
          <a:lstStyle/>
          <a:p>
            <a:pPr algn="ctr"/>
            <a:r>
              <a:rPr lang="ru-RU" sz="3200" smtClean="0">
                <a:latin typeface="Arial" charset="0"/>
                <a:cs typeface="Arial" charset="0"/>
              </a:rPr>
              <a:t>Способы выхода из конфликтной ситуации</a:t>
            </a:r>
          </a:p>
        </p:txBody>
      </p:sp>
      <p:pic>
        <p:nvPicPr>
          <p:cNvPr id="20482" name="Содержимое 3"/>
          <p:cNvPicPr>
            <a:picLocks noGrp="1"/>
          </p:cNvPicPr>
          <p:nvPr>
            <p:ph idx="1"/>
          </p:nvPr>
        </p:nvPicPr>
        <p:blipFill>
          <a:blip r:embed="rId2" cstate="print"/>
          <a:srcRect/>
          <a:stretch>
            <a:fillRect/>
          </a:stretch>
        </p:blipFill>
        <p:spPr>
          <a:xfrm>
            <a:off x="1419225" y="2147888"/>
            <a:ext cx="6305550" cy="39624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404813"/>
            <a:ext cx="8229600" cy="738187"/>
          </a:xfrm>
        </p:spPr>
        <p:txBody>
          <a:bodyPr>
            <a:normAutofit fontScale="90000"/>
          </a:bodyPr>
          <a:lstStyle/>
          <a:p>
            <a:pPr algn="ctr" fontAlgn="auto">
              <a:spcAft>
                <a:spcPts val="0"/>
              </a:spcAft>
              <a:defRPr/>
            </a:pPr>
            <a:r>
              <a:rPr lang="ru-RU" dirty="0" smtClean="0">
                <a:latin typeface="Arial" panose="020B0604020202020204" pitchFamily="34" charset="0"/>
                <a:cs typeface="Arial" panose="020B0604020202020204" pitchFamily="34" charset="0"/>
              </a:rPr>
              <a:t>ВАШ ТИП ЛИЧНОСТИ</a:t>
            </a:r>
            <a:endParaRPr lang="ru-RU" dirty="0">
              <a:latin typeface="Arial" panose="020B0604020202020204" pitchFamily="34" charset="0"/>
              <a:cs typeface="Arial" panose="020B0604020202020204" pitchFamily="34" charset="0"/>
            </a:endParaRPr>
          </a:p>
        </p:txBody>
      </p:sp>
      <p:sp>
        <p:nvSpPr>
          <p:cNvPr id="3" name="Содержимое 2"/>
          <p:cNvSpPr>
            <a:spLocks noGrp="1"/>
          </p:cNvSpPr>
          <p:nvPr>
            <p:ph idx="1"/>
          </p:nvPr>
        </p:nvSpPr>
        <p:spPr>
          <a:xfrm>
            <a:off x="323850" y="1268413"/>
            <a:ext cx="8569325" cy="5400675"/>
          </a:xfrm>
        </p:spPr>
        <p:txBody>
          <a:bodyPr>
            <a:normAutofit fontScale="25000" lnSpcReduction="20000"/>
          </a:bodyPr>
          <a:lstStyle/>
          <a:p>
            <a:pPr marL="0" indent="0" fontAlgn="auto">
              <a:spcAft>
                <a:spcPts val="0"/>
              </a:spcAft>
              <a:buClr>
                <a:schemeClr val="accent3"/>
              </a:buClr>
              <a:buFont typeface="Wingdings 2"/>
              <a:buNone/>
              <a:defRPr/>
            </a:pPr>
            <a:r>
              <a:rPr lang="ru-RU" sz="6400" b="1" dirty="0" smtClean="0">
                <a:latin typeface="Arial" panose="020B0604020202020204" pitchFamily="34" charset="0"/>
                <a:cs typeface="Arial" panose="020B0604020202020204" pitchFamily="34" charset="0"/>
              </a:rPr>
              <a:t>Интерпретация: «Тест 30 пословиц» </a:t>
            </a:r>
          </a:p>
          <a:p>
            <a:pPr marL="274320" indent="-274320" fontAlgn="auto">
              <a:spcAft>
                <a:spcPts val="0"/>
              </a:spcAft>
              <a:buClr>
                <a:schemeClr val="accent3"/>
              </a:buClr>
              <a:buFont typeface="Wingdings 2"/>
              <a:buChar char=""/>
              <a:defRPr/>
            </a:pPr>
            <a:r>
              <a:rPr lang="ru-RU" sz="6400" b="1" dirty="0" smtClean="0">
                <a:latin typeface="Arial" panose="020B0604020202020204" pitchFamily="34" charset="0"/>
                <a:cs typeface="Arial" panose="020B0604020202020204" pitchFamily="34" charset="0"/>
              </a:rPr>
              <a:t>1-й тип – «черепашка».</a:t>
            </a:r>
            <a:r>
              <a:rPr lang="ru-RU" sz="6400" dirty="0" smtClean="0">
                <a:latin typeface="Arial" panose="020B0604020202020204" pitchFamily="34" charset="0"/>
                <a:cs typeface="Arial" panose="020B0604020202020204" pitchFamily="34" charset="0"/>
              </a:rPr>
              <a:t> У людей такого типа - большое желание спрятаться от проблем под «панцирь». Это представители позитивного консерватизма, они ценны тем, что никогда не теряют цель. В спокойной ситуации человек данного типа с вами во всех делах, но в сложной ситуации он может изменить вам.</a:t>
            </a:r>
          </a:p>
          <a:p>
            <a:pPr marL="274320" indent="-274320" fontAlgn="auto">
              <a:spcAft>
                <a:spcPts val="0"/>
              </a:spcAft>
              <a:buClr>
                <a:schemeClr val="accent3"/>
              </a:buClr>
              <a:buFont typeface="Wingdings 2"/>
              <a:buChar char=""/>
              <a:defRPr/>
            </a:pPr>
            <a:r>
              <a:rPr lang="ru-RU" sz="6400" b="1" dirty="0" smtClean="0">
                <a:latin typeface="Arial" panose="020B0604020202020204" pitchFamily="34" charset="0"/>
                <a:cs typeface="Arial" panose="020B0604020202020204" pitchFamily="34" charset="0"/>
              </a:rPr>
              <a:t>2-й тип - «акула».</a:t>
            </a:r>
            <a:r>
              <a:rPr lang="ru-RU" sz="6400" dirty="0" smtClean="0">
                <a:latin typeface="Arial" panose="020B0604020202020204" pitchFamily="34" charset="0"/>
                <a:cs typeface="Arial" panose="020B0604020202020204" pitchFamily="34" charset="0"/>
              </a:rPr>
              <a:t> Для людей этого типа главное - их цель, их работа. Их не волнует отношения коллег («Ваша любовь мне ни к чему»), Умный руководитель уважает целенаправленность «акулы» – надо лишь ограничить ее притязания. Если коллектив состоит из «черепах», он может добиться, чтобы «акулы» не процветали. «Акулы» очень важны для «коллектива, потому что, двигаясь к собственной цели, они могу вывести коллектив из сложной ситуации.</a:t>
            </a:r>
          </a:p>
          <a:p>
            <a:pPr marL="274320" indent="-274320" fontAlgn="auto">
              <a:spcAft>
                <a:spcPts val="0"/>
              </a:spcAft>
              <a:buClr>
                <a:schemeClr val="accent3"/>
              </a:buClr>
              <a:buFont typeface="Wingdings 2"/>
              <a:buChar char=""/>
              <a:defRPr/>
            </a:pPr>
            <a:r>
              <a:rPr lang="ru-RU" sz="6400" b="1" dirty="0" smtClean="0">
                <a:latin typeface="Arial" panose="020B0604020202020204" pitchFamily="34" charset="0"/>
                <a:cs typeface="Arial" panose="020B0604020202020204" pitchFamily="34" charset="0"/>
              </a:rPr>
              <a:t>3-й тип – «медвежонок».</a:t>
            </a:r>
            <a:r>
              <a:rPr lang="ru-RU" sz="6400" dirty="0" smtClean="0">
                <a:latin typeface="Arial" panose="020B0604020202020204" pitchFamily="34" charset="0"/>
                <a:cs typeface="Arial" panose="020B0604020202020204" pitchFamily="34" charset="0"/>
              </a:rPr>
              <a:t> Люди этого типа стараются сглаживать острые углы, чтобы все в коллективе любили друг друга. Зная заботы и интересы каждого, они вовремя подадут чай, подарят цветы в день рождения, посочувствуют, поддержат в трудную минуту. Но при этом они могут полностью забыть конечную цель своей деятельности, потому что для них наиболее важным оказываются человеческие отношения. </a:t>
            </a:r>
          </a:p>
          <a:p>
            <a:pPr marL="274320" indent="-274320" fontAlgn="auto">
              <a:spcAft>
                <a:spcPts val="0"/>
              </a:spcAft>
              <a:buClr>
                <a:schemeClr val="accent3"/>
              </a:buClr>
              <a:buFont typeface="Wingdings 2"/>
              <a:buChar char=""/>
              <a:defRPr/>
            </a:pPr>
            <a:r>
              <a:rPr lang="ru-RU" sz="6400" b="1" dirty="0" smtClean="0">
                <a:latin typeface="Arial" panose="020B0604020202020204" pitchFamily="34" charset="0"/>
                <a:cs typeface="Arial" panose="020B0604020202020204" pitchFamily="34" charset="0"/>
              </a:rPr>
              <a:t>4-й тип – «лиса».</a:t>
            </a:r>
            <a:r>
              <a:rPr lang="ru-RU" sz="6400" dirty="0" smtClean="0">
                <a:latin typeface="Arial" panose="020B0604020202020204" pitchFamily="34" charset="0"/>
                <a:cs typeface="Arial" panose="020B0604020202020204" pitchFamily="34" charset="0"/>
              </a:rPr>
              <a:t> Люди этого типа всегда стремятся достигнуть компромисса. Они не просто хотят, чтобы всем было хорошо, они становятся активными участниками любой деятельности. Но в отношениях с людьми «лиса» может отойти от главных заповедей (пользуются принципом «Не обманешь – не проживешь»). Люди этого типа часто не понимают, почему их не ценят окружающие.</a:t>
            </a:r>
          </a:p>
          <a:p>
            <a:pPr marL="274320" indent="-274320" fontAlgn="auto">
              <a:spcAft>
                <a:spcPts val="0"/>
              </a:spcAft>
              <a:buClr>
                <a:schemeClr val="accent3"/>
              </a:buClr>
              <a:buFont typeface="Wingdings 2"/>
              <a:buChar char=""/>
              <a:defRPr/>
            </a:pPr>
            <a:r>
              <a:rPr lang="ru-RU" sz="6400" b="1" dirty="0" smtClean="0">
                <a:latin typeface="Arial" panose="020B0604020202020204" pitchFamily="34" charset="0"/>
                <a:cs typeface="Arial" panose="020B0604020202020204" pitchFamily="34" charset="0"/>
              </a:rPr>
              <a:t>5-й тип – «сова».</a:t>
            </a:r>
            <a:r>
              <a:rPr lang="ru-RU" sz="6400" dirty="0" smtClean="0">
                <a:latin typeface="Arial" panose="020B0604020202020204" pitchFamily="34" charset="0"/>
                <a:cs typeface="Arial" panose="020B0604020202020204" pitchFamily="34" charset="0"/>
              </a:rPr>
              <a:t> Это честные и открытые люди. Представители этого типа никогда не будут изворачиваться, уходить от борьбы, они могут пожертвовать хорошими отношениями во имя выбранной цели. У них стратегия честной и открытой борьбы, честной и открытой цели.</a:t>
            </a:r>
          </a:p>
          <a:p>
            <a:pPr marL="274320" indent="-274320" fontAlgn="auto">
              <a:spcAft>
                <a:spcPts val="0"/>
              </a:spcAft>
              <a:buClr>
                <a:schemeClr val="accent3"/>
              </a:buClr>
              <a:buFont typeface="Wingdings 2"/>
              <a:buChar char=""/>
              <a:defRPr/>
            </a:pPr>
            <a:r>
              <a:rPr lang="ru-RU" sz="6400" b="1" dirty="0" smtClean="0"/>
              <a:t> </a:t>
            </a:r>
            <a:endParaRPr lang="ru-RU" sz="6400" dirty="0" smtClean="0"/>
          </a:p>
          <a:p>
            <a:pPr marL="274320" indent="-274320" fontAlgn="auto">
              <a:spcAft>
                <a:spcPts val="0"/>
              </a:spcAft>
              <a:buClr>
                <a:schemeClr val="accent3"/>
              </a:buClr>
              <a:buFont typeface="Wingdings 2"/>
              <a:buChar char=""/>
              <a:defRPr/>
            </a:pPr>
            <a:endParaRPr lang="ru-RU" sz="4000" dirty="0"/>
          </a:p>
          <a:p>
            <a:pPr marL="274320" indent="-274320" fontAlgn="auto">
              <a:spcAft>
                <a:spcPts val="0"/>
              </a:spcAft>
              <a:buClr>
                <a:schemeClr val="accent3"/>
              </a:buClr>
              <a:buFont typeface="Wingdings 2"/>
              <a:buChar char=""/>
              <a:defRPr/>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627</TotalTime>
  <Words>1612</Words>
  <Application>Microsoft Office PowerPoint</Application>
  <PresentationFormat>Экран (4:3)</PresentationFormat>
  <Paragraphs>129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ШТОРМ или ШТИЛЬ? Педагоги и родители,  на что направлено наше общение</vt:lpstr>
      <vt:lpstr>          \    Упражнение «В добрый путь!»</vt:lpstr>
      <vt:lpstr>Цель: понимание природы конфликта, формирование отношения к конфликтам, как к новым возможностям творчества и самосовершенствования. Развитие способности адекватного реагирования на конфликтные ситуации. </vt:lpstr>
      <vt:lpstr>Упражнение «А что там за окном?»</vt:lpstr>
      <vt:lpstr>КОНФЛИКТ ЭТО…..</vt:lpstr>
      <vt:lpstr>      причины возникновения конфликтов</vt:lpstr>
      <vt:lpstr>ЗНАЧИМОСТЬ КОНФЛИКТА В НАШЕЙ ЖИЗНИ</vt:lpstr>
      <vt:lpstr>Способы выхода из конфликтной ситуации</vt:lpstr>
      <vt:lpstr>ВАШ ТИП ЛИЧНОСТИ</vt:lpstr>
      <vt:lpstr>способы выхода из конфликта характерный для каждого  типа</vt:lpstr>
      <vt:lpstr>способы выхода из конфликта характерный для каждого  типа</vt:lpstr>
      <vt:lpstr>Слайд 12</vt:lpstr>
      <vt:lpstr>Как избежать конфликта</vt:lpstr>
      <vt:lpstr>       </vt:lpstr>
      <vt:lpstr>ПСИХОЛОГИЧЕСКИЙ ПРКТИКУМ</vt:lpstr>
      <vt:lpstr>Слайд 16</vt:lpstr>
      <vt:lpstr>Слайд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ШТОРМ или ШТИЛЬ? Педагог и родители, на что направлено наше общение</dc:title>
  <dc:creator>ASUS</dc:creator>
  <cp:lastModifiedBy>ASUS</cp:lastModifiedBy>
  <cp:revision>59</cp:revision>
  <dcterms:created xsi:type="dcterms:W3CDTF">2019-09-11T05:20:41Z</dcterms:created>
  <dcterms:modified xsi:type="dcterms:W3CDTF">2019-10-12T08:54:24Z</dcterms:modified>
</cp:coreProperties>
</file>