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1D5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94B403-4418-47A6-9E8F-7923363D8204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E4FA21-E581-4BF8-B5A8-3AF78E31E2C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E4FA21-E581-4BF8-B5A8-3AF78E31E2C2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11760" y="836712"/>
            <a:ext cx="6172200" cy="2520280"/>
          </a:xfrm>
        </p:spPr>
        <p:txBody>
          <a:bodyPr>
            <a:noAutofit/>
          </a:bodyPr>
          <a:lstStyle/>
          <a:p>
            <a:pPr algn="ctr"/>
            <a:r>
              <a:rPr lang="ru-RU" sz="5400" dirty="0" err="1" smtClean="0">
                <a:solidFill>
                  <a:srgbClr val="BD1D5A"/>
                </a:solidFill>
                <a:latin typeface="Calibri" pitchFamily="34" charset="0"/>
                <a:ea typeface="Batang" pitchFamily="18" charset="-127"/>
              </a:rPr>
              <a:t>Синквейн</a:t>
            </a:r>
            <a:r>
              <a:rPr lang="ru-RU" sz="5400" dirty="0" smtClean="0">
                <a:solidFill>
                  <a:srgbClr val="BD1D5A"/>
                </a:solidFill>
                <a:latin typeface="Calibri" pitchFamily="34" charset="0"/>
                <a:ea typeface="Batang" pitchFamily="18" charset="-127"/>
              </a:rPr>
              <a:t> – новая технология развития речи дошкольников</a:t>
            </a:r>
            <a:endParaRPr lang="ru-RU" sz="5400" dirty="0">
              <a:solidFill>
                <a:srgbClr val="BD1D5A"/>
              </a:solidFill>
              <a:latin typeface="Calibri" pitchFamily="34" charset="0"/>
              <a:ea typeface="Batang" pitchFamily="18" charset="-127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4509120"/>
            <a:ext cx="6172200" cy="13716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Воспитатель:</a:t>
            </a:r>
          </a:p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Куракина Любовь Васильевна</a:t>
            </a:r>
          </a:p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МБДОУ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</a:rPr>
              <a:t>д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/с №1 «Сказка»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9938" name="Picture 2" descr="https://avatars.mds.yandex.net/get-pdb/2507607/9be08856-cdfa-45ad-9803-cee9ecde6f22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2067440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Составление 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синквейна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по прослушанному </a:t>
            </a:r>
            <a:endParaRPr lang="ru-RU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рассказу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или сказке. </a:t>
            </a:r>
            <a:endParaRPr lang="ru-RU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Составление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синквейна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по сказке «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Заюшкина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избушка».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2466" name="Picture 2" descr="https://avatars.mds.yandex.net/get-mpic/1544149/img_id7777717167440186089.jpeg/or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16832"/>
            <a:ext cx="3389461" cy="4733092"/>
          </a:xfrm>
          <a:prstGeom prst="rect">
            <a:avLst/>
          </a:prstGeom>
          <a:noFill/>
        </p:spPr>
      </p:pic>
      <p:pic>
        <p:nvPicPr>
          <p:cNvPr id="62468" name="Picture 4" descr="https://www.maam.ru/images/users/photos/medium/03ee87a2d14793a09d07e3adfb0651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204864"/>
            <a:ext cx="4724215" cy="33986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437112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9512" y="404664"/>
          <a:ext cx="8604447" cy="2736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8149"/>
                <a:gridCol w="2868149"/>
                <a:gridCol w="2868149"/>
              </a:tblGrid>
              <a:tr h="2736304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Зайчик. </a:t>
                      </a:r>
                    </a:p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Слабый, трусливый</a:t>
                      </a:r>
                    </a:p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Плачет, боится, просит (помощи)</a:t>
                      </a:r>
                    </a:p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Мне жалко зайчика.</a:t>
                      </a:r>
                    </a:p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Сказочный герой.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Лиса.</a:t>
                      </a:r>
                    </a:p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Хитрая, наглая</a:t>
                      </a:r>
                    </a:p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Выгнала, обманула, обхитрила.</a:t>
                      </a:r>
                    </a:p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Лиса поступила плохо. </a:t>
                      </a:r>
                    </a:p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Сказочный герой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Петух . </a:t>
                      </a:r>
                    </a:p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Смелый, отважный. </a:t>
                      </a:r>
                    </a:p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Спас, защитил, выгнал (лису). </a:t>
                      </a:r>
                    </a:p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Петух поступил смело. </a:t>
                      </a:r>
                    </a:p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Сказочный герой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210393"/>
            <a:ext cx="2340098" cy="314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2" name="Picture 4" descr="https://ds04.infourok.ru/uploads/ex/1189/0003a780-9051f3ee/img2.jpg"/>
          <p:cNvPicPr>
            <a:picLocks noChangeAspect="1" noChangeArrowheads="1"/>
          </p:cNvPicPr>
          <p:nvPr/>
        </p:nvPicPr>
        <p:blipFill>
          <a:blip r:embed="rId3" cstate="print"/>
          <a:srcRect l="55124" b="44750"/>
          <a:stretch>
            <a:fillRect/>
          </a:stretch>
        </p:blipFill>
        <p:spPr bwMode="auto">
          <a:xfrm>
            <a:off x="3059832" y="3356992"/>
            <a:ext cx="2810937" cy="2952328"/>
          </a:xfrm>
          <a:prstGeom prst="rect">
            <a:avLst/>
          </a:prstGeom>
          <a:noFill/>
        </p:spPr>
      </p:pic>
      <p:pic>
        <p:nvPicPr>
          <p:cNvPr id="63494" name="Picture 6" descr="https://ds03.infourok.ru/uploads/ex/07d2/00057289-ffbf731b/img1.jpg"/>
          <p:cNvPicPr>
            <a:picLocks noChangeAspect="1" noChangeArrowheads="1"/>
          </p:cNvPicPr>
          <p:nvPr/>
        </p:nvPicPr>
        <p:blipFill>
          <a:blip r:embed="rId4" cstate="print"/>
          <a:srcRect l="10815" b="6271"/>
          <a:stretch>
            <a:fillRect/>
          </a:stretch>
        </p:blipFill>
        <p:spPr bwMode="auto">
          <a:xfrm>
            <a:off x="5868144" y="3429000"/>
            <a:ext cx="2923382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260648"/>
            <a:ext cx="590465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rgbClr val="002060"/>
                </a:solidFill>
              </a:rPr>
              <a:t>Синквейн</a:t>
            </a:r>
            <a:r>
              <a:rPr lang="ru-RU" sz="2000" b="1" dirty="0" smtClean="0">
                <a:solidFill>
                  <a:srgbClr val="002060"/>
                </a:solidFill>
              </a:rPr>
              <a:t> – это французское пятистишие, похожее на японские </a:t>
            </a:r>
            <a:r>
              <a:rPr lang="ru-RU" sz="2000" b="1" dirty="0" smtClean="0">
                <a:solidFill>
                  <a:srgbClr val="002060"/>
                </a:solidFill>
              </a:rPr>
              <a:t>        стихотворения</a:t>
            </a:r>
            <a:r>
              <a:rPr lang="ru-RU" sz="2000" b="1" dirty="0" smtClean="0">
                <a:solidFill>
                  <a:srgbClr val="0070C0"/>
                </a:solidFill>
              </a:rPr>
              <a:t>. </a:t>
            </a:r>
            <a:endParaRPr lang="ru-RU" sz="2000" b="1" dirty="0" smtClean="0">
              <a:solidFill>
                <a:srgbClr val="0070C0"/>
              </a:solidFill>
            </a:endParaRPr>
          </a:p>
          <a:p>
            <a:r>
              <a:rPr lang="ru-RU" sz="2000" b="1" dirty="0" err="1" smtClean="0">
                <a:solidFill>
                  <a:srgbClr val="FF0000"/>
                </a:solidFill>
              </a:rPr>
              <a:t>Синквейн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помогает пополнить словарный запас. 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r>
              <a:rPr lang="ru-RU" sz="2000" b="1" dirty="0" err="1" smtClean="0">
                <a:solidFill>
                  <a:srgbClr val="002060"/>
                </a:solidFill>
              </a:rPr>
              <a:t>Синквейн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учит краткому пересказу.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err="1" smtClean="0">
                <a:solidFill>
                  <a:srgbClr val="FF0000"/>
                </a:solidFill>
              </a:rPr>
              <a:t>Синквейн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учит находить и выделять в большом объеме информации главную мысль</a:t>
            </a:r>
            <a:r>
              <a:rPr lang="ru-RU" sz="2000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Сочинение </a:t>
            </a:r>
            <a:r>
              <a:rPr lang="ru-RU" sz="2000" b="1" dirty="0" err="1" smtClean="0">
                <a:solidFill>
                  <a:srgbClr val="002060"/>
                </a:solidFill>
              </a:rPr>
              <a:t>синквейна</a:t>
            </a:r>
            <a:r>
              <a:rPr lang="ru-RU" sz="2000" b="1" dirty="0" smtClean="0">
                <a:solidFill>
                  <a:srgbClr val="002060"/>
                </a:solidFill>
              </a:rPr>
              <a:t> – процесс творческий. Это интересное занятие помогает самовыражению детей, через сочинение собственных нерифмованных стихов</a:t>
            </a:r>
            <a:r>
              <a:rPr lang="ru-RU" sz="2000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Составить </a:t>
            </a:r>
            <a:r>
              <a:rPr lang="ru-RU" sz="2000" b="1" dirty="0" err="1" smtClean="0">
                <a:solidFill>
                  <a:srgbClr val="FF0000"/>
                </a:solidFill>
              </a:rPr>
              <a:t>синквейн</a:t>
            </a:r>
            <a:r>
              <a:rPr lang="ru-RU" sz="2000" b="1" dirty="0" smtClean="0">
                <a:solidFill>
                  <a:srgbClr val="FF0000"/>
                </a:solidFill>
              </a:rPr>
              <a:t> получается у всех</a:t>
            </a:r>
            <a:r>
              <a:rPr lang="ru-RU" sz="2000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sz="2000" b="1" dirty="0" err="1" smtClean="0">
                <a:solidFill>
                  <a:srgbClr val="002060"/>
                </a:solidFill>
              </a:rPr>
              <a:t>Синквейн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помогает развить речь и мышление</a:t>
            </a:r>
            <a:r>
              <a:rPr lang="ru-RU" sz="2000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2000" b="1" dirty="0" err="1" smtClean="0">
                <a:solidFill>
                  <a:srgbClr val="FF0000"/>
                </a:solidFill>
              </a:rPr>
              <a:t>Синквейн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облегчает процесс усвоения понятий и их </a:t>
            </a:r>
            <a:r>
              <a:rPr lang="ru-RU" sz="2000" b="1" dirty="0" smtClean="0">
                <a:solidFill>
                  <a:srgbClr val="FF0000"/>
                </a:solidFill>
              </a:rPr>
              <a:t>содержания.</a:t>
            </a:r>
          </a:p>
          <a:p>
            <a:r>
              <a:rPr lang="ru-RU" sz="2000" b="1" dirty="0" err="1" smtClean="0">
                <a:solidFill>
                  <a:srgbClr val="002060"/>
                </a:solidFill>
              </a:rPr>
              <a:t>Синквейн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— это также способ контроля и самоконтроля ( дети могут сравнить </a:t>
            </a:r>
            <a:r>
              <a:rPr lang="ru-RU" sz="2000" b="1" dirty="0" err="1" smtClean="0">
                <a:solidFill>
                  <a:srgbClr val="002060"/>
                </a:solidFill>
              </a:rPr>
              <a:t>синквейны</a:t>
            </a:r>
            <a:r>
              <a:rPr lang="ru-RU" sz="2000" b="1" dirty="0" smtClean="0">
                <a:solidFill>
                  <a:srgbClr val="002060"/>
                </a:solidFill>
              </a:rPr>
              <a:t> и оценивать их).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64514" name="Picture 2" descr="http://2015.mibf.info/upload/Program/img/small/430c94c4cf6966274205aea52c150296.jpg"/>
          <p:cNvPicPr>
            <a:picLocks noChangeAspect="1" noChangeArrowheads="1"/>
          </p:cNvPicPr>
          <p:nvPr/>
        </p:nvPicPr>
        <p:blipFill>
          <a:blip r:embed="rId2" cstate="print"/>
          <a:srcRect l="35430" t="4126" r="34330" b="4525"/>
          <a:stretch>
            <a:fillRect/>
          </a:stretch>
        </p:blipFill>
        <p:spPr bwMode="auto">
          <a:xfrm>
            <a:off x="251520" y="1268760"/>
            <a:ext cx="2304256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9646932">
            <a:off x="634357" y="2967335"/>
            <a:ext cx="78752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Спасибо за внимание!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5538" name="Picture 2" descr="https://avatars.mds.yandex.net/get-pdb/2372059/47def026-4f8b-4e0c-b70e-dc19b335dd69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1823698" cy="3585444"/>
          </a:xfrm>
          <a:prstGeom prst="rect">
            <a:avLst/>
          </a:prstGeom>
          <a:noFill/>
        </p:spPr>
      </p:pic>
      <p:pic>
        <p:nvPicPr>
          <p:cNvPr id="65540" name="Picture 4" descr="https://ds05.infourok.ru/uploads/ex/05c0/0006474f-3f8fc50f/img3.jpg"/>
          <p:cNvPicPr>
            <a:picLocks noChangeAspect="1" noChangeArrowheads="1"/>
          </p:cNvPicPr>
          <p:nvPr/>
        </p:nvPicPr>
        <p:blipFill>
          <a:blip r:embed="rId3" cstate="print"/>
          <a:srcRect l="28542" t="25789" r="36330"/>
          <a:stretch>
            <a:fillRect/>
          </a:stretch>
        </p:blipFill>
        <p:spPr bwMode="auto">
          <a:xfrm>
            <a:off x="5580112" y="3068960"/>
            <a:ext cx="2181471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6624736" cy="5616624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BD1D5A"/>
                </a:solidFill>
                <a:latin typeface="Calibri" pitchFamily="34" charset="0"/>
                <a:ea typeface="Batang" pitchFamily="18" charset="-127"/>
              </a:rPr>
              <a:t>Что такое </a:t>
            </a:r>
            <a:r>
              <a:rPr lang="ru-RU" sz="5400" b="1" dirty="0" err="1" smtClean="0">
                <a:solidFill>
                  <a:srgbClr val="BD1D5A"/>
                </a:solidFill>
                <a:latin typeface="Calibri" pitchFamily="34" charset="0"/>
                <a:ea typeface="Batang" pitchFamily="18" charset="-127"/>
              </a:rPr>
              <a:t>синквейн</a:t>
            </a:r>
            <a:r>
              <a:rPr lang="ru-RU" sz="5400" b="1" dirty="0" smtClean="0">
                <a:solidFill>
                  <a:srgbClr val="BD1D5A"/>
                </a:solidFill>
                <a:latin typeface="Calibri" pitchFamily="34" charset="0"/>
                <a:ea typeface="Batang" pitchFamily="18" charset="-127"/>
              </a:rPr>
              <a:t>?</a:t>
            </a:r>
            <a:r>
              <a:rPr lang="ru-RU" sz="2000" b="1" dirty="0" smtClean="0">
                <a:solidFill>
                  <a:srgbClr val="BD1D5A"/>
                </a:solidFill>
                <a:latin typeface="Calibri" pitchFamily="34" charset="0"/>
                <a:ea typeface="Batang" pitchFamily="18" charset="-127"/>
              </a:rPr>
              <a:t/>
            </a:r>
            <a:br>
              <a:rPr lang="ru-RU" sz="2000" b="1" dirty="0" smtClean="0">
                <a:solidFill>
                  <a:srgbClr val="BD1D5A"/>
                </a:solidFill>
                <a:latin typeface="Calibri" pitchFamily="34" charset="0"/>
                <a:ea typeface="Batang" pitchFamily="18" charset="-127"/>
              </a:rPr>
            </a:br>
            <a:r>
              <a:rPr lang="ru-RU" sz="2000" b="1" dirty="0" smtClean="0">
                <a:solidFill>
                  <a:srgbClr val="BD1D5A"/>
                </a:solidFill>
                <a:latin typeface="Calibri" pitchFamily="34" charset="0"/>
                <a:ea typeface="Batang" pitchFamily="18" charset="-127"/>
              </a:rPr>
              <a:t>Кто ясно мыслит – тот ясно излагает.</a:t>
            </a:r>
            <a:br>
              <a:rPr lang="ru-RU" sz="2000" b="1" dirty="0" smtClean="0">
                <a:solidFill>
                  <a:srgbClr val="BD1D5A"/>
                </a:solidFill>
                <a:latin typeface="Calibri" pitchFamily="34" charset="0"/>
                <a:ea typeface="Batang" pitchFamily="18" charset="-127"/>
              </a:rPr>
            </a:br>
            <a:r>
              <a:rPr lang="ru-RU" sz="2000" b="1" dirty="0" smtClean="0">
                <a:solidFill>
                  <a:srgbClr val="BD1D5A"/>
                </a:solidFill>
                <a:latin typeface="Calibri" pitchFamily="34" charset="0"/>
                <a:ea typeface="Batang" pitchFamily="18" charset="-127"/>
              </a:rPr>
              <a:t>                                                              (античная поговорка)</a:t>
            </a:r>
            <a:br>
              <a:rPr lang="ru-RU" sz="2000" b="1" dirty="0" smtClean="0">
                <a:solidFill>
                  <a:srgbClr val="BD1D5A"/>
                </a:solidFill>
                <a:latin typeface="Calibri" pitchFamily="34" charset="0"/>
                <a:ea typeface="Batang" pitchFamily="18" charset="-127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Психологи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практикующие педагоги отмечают, что у старших дошкольников часто имеются нарушения речи, бедный словарный запас, дети не умеют составлять рассказ по картинке, пересказать прочитанное, им трудно выучить наизусть стихотворение.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Составление </a:t>
            </a:r>
            <a:r>
              <a:rPr lang="ru-RU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синквейна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один из способов частичного решения этих проблем.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Синквейны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часто используются современными педагогами ДОУ в непосредственной образовательной деятельности и на уроках в школе. Уже в дошкольном возрасте можно учить детей составлять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синквейны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форме игры.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2924944"/>
            <a:ext cx="247609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251520" y="764704"/>
            <a:ext cx="8105328" cy="5709248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2483768" y="332656"/>
            <a:ext cx="6120680" cy="597666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Синквейн</a:t>
            </a:r>
            <a:r>
              <a:rPr lang="ru-RU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слово французское, в переводе означает «стихотворение из пяти строк». Форма </a:t>
            </a:r>
            <a:r>
              <a:rPr lang="ru-RU" sz="2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синквейна</a:t>
            </a:r>
            <a:r>
              <a:rPr lang="ru-RU" sz="2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была разработана американской поэтессой Аделаидой </a:t>
            </a:r>
            <a:r>
              <a:rPr lang="ru-RU" sz="2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Крэпси</a:t>
            </a:r>
            <a:r>
              <a:rPr lang="ru-RU" sz="2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6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Синквейн</a:t>
            </a:r>
            <a:r>
              <a:rPr lang="ru-RU" sz="2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это необычное стихотворение, а стихотворение, написанное в соответствии с определёнными правилами. </a:t>
            </a:r>
            <a:endParaRPr lang="ru-RU" sz="26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Сравнительно </a:t>
            </a:r>
            <a:r>
              <a:rPr lang="ru-RU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недавно педагоги стали применять </a:t>
            </a:r>
            <a:r>
              <a:rPr lang="ru-RU" sz="2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синквейн</a:t>
            </a:r>
            <a:r>
              <a:rPr lang="ru-RU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для активизации познавательной деятельности и стали использовать его как метод развития речи.</a:t>
            </a:r>
            <a:endParaRPr lang="ru-RU" sz="2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static10.tgstat.ru/channels/_0/f9/f92a823e5d5993e0c5d5f1707d42f30e.jpg"/>
          <p:cNvPicPr>
            <a:picLocks noChangeAspect="1" noChangeArrowheads="1"/>
          </p:cNvPicPr>
          <p:nvPr/>
        </p:nvPicPr>
        <p:blipFill>
          <a:blip r:embed="rId2" cstate="print"/>
          <a:srcRect l="12994" t="12994"/>
          <a:stretch>
            <a:fillRect/>
          </a:stretch>
        </p:blipFill>
        <p:spPr bwMode="auto">
          <a:xfrm>
            <a:off x="323528" y="2204864"/>
            <a:ext cx="2160240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04664"/>
            <a:ext cx="748883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>
                <a:solidFill>
                  <a:srgbClr val="FF0000"/>
                </a:solidFill>
              </a:rPr>
              <a:t>Чтобы составить </a:t>
            </a:r>
            <a:r>
              <a:rPr lang="ru-RU" sz="2600" b="1" i="1" dirty="0" err="1" smtClean="0">
                <a:solidFill>
                  <a:srgbClr val="7030A0"/>
                </a:solidFill>
              </a:rPr>
              <a:t>синквейн</a:t>
            </a:r>
            <a:r>
              <a:rPr lang="ru-RU" sz="2600" dirty="0" smtClean="0"/>
              <a:t> </a:t>
            </a:r>
            <a:r>
              <a:rPr lang="ru-RU" sz="2600" dirty="0" smtClean="0">
                <a:solidFill>
                  <a:srgbClr val="FF0000"/>
                </a:solidFill>
              </a:rPr>
              <a:t>, нужно научиться находить в тексте, в материале главные элементы, делать выводы и заключения, высказывать своё мнение, анализировать, обобщать, вычленять, объединять и кратко излагать. </a:t>
            </a:r>
            <a:endParaRPr lang="ru-RU" sz="2600" dirty="0" smtClean="0">
              <a:solidFill>
                <a:srgbClr val="FF0000"/>
              </a:solidFill>
            </a:endParaRPr>
          </a:p>
          <a:p>
            <a:r>
              <a:rPr lang="ru-RU" sz="2600" dirty="0" smtClean="0">
                <a:solidFill>
                  <a:srgbClr val="FF0000"/>
                </a:solidFill>
              </a:rPr>
              <a:t>Можно </a:t>
            </a:r>
            <a:r>
              <a:rPr lang="ru-RU" sz="2600" dirty="0" smtClean="0">
                <a:solidFill>
                  <a:srgbClr val="FF0000"/>
                </a:solidFill>
              </a:rPr>
              <a:t>сказать, что это полёт мысли, свободное мини-творчество, подчиненное определенным правилам.</a:t>
            </a:r>
            <a:endParaRPr lang="ru-RU" sz="2600" dirty="0">
              <a:solidFill>
                <a:srgbClr val="FF0000"/>
              </a:solidFill>
            </a:endParaRPr>
          </a:p>
        </p:txBody>
      </p:sp>
      <p:pic>
        <p:nvPicPr>
          <p:cNvPr id="56322" name="Picture 2" descr="https://ds05.infourok.ru/uploads/ex/03ad/000a3cdc-a6b8604b/img7.jpg"/>
          <p:cNvPicPr>
            <a:picLocks noChangeAspect="1" noChangeArrowheads="1"/>
          </p:cNvPicPr>
          <p:nvPr/>
        </p:nvPicPr>
        <p:blipFill>
          <a:blip r:embed="rId2" cstate="print"/>
          <a:srcRect l="19687" t="8400" r="12589" b="33851"/>
          <a:stretch>
            <a:fillRect/>
          </a:stretch>
        </p:blipFill>
        <p:spPr bwMode="auto">
          <a:xfrm>
            <a:off x="2699792" y="4221088"/>
            <a:ext cx="3603018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s://ds04.infourok.ru/uploads/ex/1192/00096061-5b7a4446/img7.jpg"/>
          <p:cNvPicPr>
            <a:picLocks noChangeAspect="1" noChangeArrowheads="1"/>
          </p:cNvPicPr>
          <p:nvPr/>
        </p:nvPicPr>
        <p:blipFill>
          <a:blip r:embed="rId2" cstate="print"/>
          <a:srcRect l="17069" r="15555" b="12161"/>
          <a:stretch>
            <a:fillRect/>
          </a:stretch>
        </p:blipFill>
        <p:spPr bwMode="auto">
          <a:xfrm>
            <a:off x="467544" y="332656"/>
            <a:ext cx="8208912" cy="60198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04664"/>
            <a:ext cx="734481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Первая строка </a:t>
            </a:r>
            <a:r>
              <a:rPr lang="ru-RU" b="1" dirty="0" err="1" smtClean="0">
                <a:solidFill>
                  <a:srgbClr val="7030A0"/>
                </a:solidFill>
              </a:rPr>
              <a:t>синквейна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dirty="0" smtClean="0"/>
              <a:t>– </a:t>
            </a:r>
            <a:r>
              <a:rPr lang="ru-RU" dirty="0" smtClean="0">
                <a:solidFill>
                  <a:srgbClr val="FF0000"/>
                </a:solidFill>
              </a:rPr>
              <a:t>заголовок, тема, состоящие из одного слова (обычно существительное, означающее предмет или действие, о котором идёт речь). </a:t>
            </a:r>
            <a:r>
              <a:rPr lang="ru-RU" dirty="0" smtClean="0">
                <a:solidFill>
                  <a:srgbClr val="0070C0"/>
                </a:solidFill>
              </a:rPr>
              <a:t>(Например ёжик</a:t>
            </a:r>
            <a:r>
              <a:rPr lang="ru-RU" dirty="0" smtClean="0">
                <a:solidFill>
                  <a:srgbClr val="0070C0"/>
                </a:solidFill>
              </a:rPr>
              <a:t>.)</a:t>
            </a:r>
          </a:p>
          <a:p>
            <a:endParaRPr lang="ru-RU" dirty="0" smtClean="0">
              <a:solidFill>
                <a:srgbClr val="0070C0"/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smtClean="0">
                <a:solidFill>
                  <a:srgbClr val="7030A0"/>
                </a:solidFill>
              </a:rPr>
              <a:t>Вторая строка </a:t>
            </a:r>
            <a:r>
              <a:rPr lang="ru-RU" dirty="0" smtClean="0"/>
              <a:t>– </a:t>
            </a:r>
            <a:r>
              <a:rPr lang="ru-RU" dirty="0" smtClean="0">
                <a:solidFill>
                  <a:srgbClr val="FF0000"/>
                </a:solidFill>
              </a:rPr>
              <a:t>два слова. Прилагательные. Это описание признаков предмета или его свойства, раскрывающие тему </a:t>
            </a:r>
            <a:r>
              <a:rPr lang="ru-RU" dirty="0" err="1" smtClean="0">
                <a:solidFill>
                  <a:srgbClr val="FF0000"/>
                </a:solidFill>
              </a:rPr>
              <a:t>синквейна</a:t>
            </a:r>
            <a:r>
              <a:rPr lang="ru-RU" dirty="0" smtClean="0">
                <a:solidFill>
                  <a:srgbClr val="FF0000"/>
                </a:solidFill>
              </a:rPr>
              <a:t>. </a:t>
            </a:r>
            <a:r>
              <a:rPr lang="ru-RU" dirty="0" smtClean="0">
                <a:solidFill>
                  <a:srgbClr val="0070C0"/>
                </a:solidFill>
              </a:rPr>
              <a:t>(</a:t>
            </a:r>
            <a:r>
              <a:rPr lang="ru-RU" dirty="0" err="1" smtClean="0">
                <a:solidFill>
                  <a:srgbClr val="0070C0"/>
                </a:solidFill>
              </a:rPr>
              <a:t>серый,колючий</a:t>
            </a:r>
            <a:r>
              <a:rPr lang="ru-RU" dirty="0" smtClean="0">
                <a:solidFill>
                  <a:srgbClr val="0070C0"/>
                </a:solidFill>
              </a:rPr>
              <a:t>) </a:t>
            </a:r>
            <a:endParaRPr lang="ru-RU" dirty="0" smtClean="0">
              <a:solidFill>
                <a:srgbClr val="0070C0"/>
              </a:solidFill>
            </a:endParaRPr>
          </a:p>
          <a:p>
            <a:endParaRPr lang="ru-RU" dirty="0" smtClean="0">
              <a:solidFill>
                <a:srgbClr val="0070C0"/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Третья </a:t>
            </a:r>
            <a:r>
              <a:rPr lang="ru-RU" b="1" dirty="0" smtClean="0">
                <a:solidFill>
                  <a:srgbClr val="7030A0"/>
                </a:solidFill>
              </a:rPr>
              <a:t>строка </a:t>
            </a:r>
            <a:r>
              <a:rPr lang="ru-RU" dirty="0" smtClean="0">
                <a:solidFill>
                  <a:srgbClr val="FF0000"/>
                </a:solidFill>
              </a:rPr>
              <a:t>обычно состоит из трёх глаголов или деепричастий, описывающих действия предмета. </a:t>
            </a:r>
            <a:r>
              <a:rPr lang="ru-RU" dirty="0" smtClean="0">
                <a:solidFill>
                  <a:srgbClr val="0070C0"/>
                </a:solidFill>
              </a:rPr>
              <a:t>(фыркает, спит, сворачивается</a:t>
            </a:r>
            <a:r>
              <a:rPr lang="ru-RU" dirty="0" smtClean="0">
                <a:solidFill>
                  <a:srgbClr val="0070C0"/>
                </a:solidFill>
              </a:rPr>
              <a:t>)</a:t>
            </a:r>
          </a:p>
          <a:p>
            <a:endParaRPr lang="ru-RU" dirty="0" smtClean="0">
              <a:solidFill>
                <a:srgbClr val="0070C0"/>
              </a:solidFill>
            </a:endParaRPr>
          </a:p>
          <a:p>
            <a:r>
              <a:rPr lang="ru-RU" dirty="0" smtClean="0"/>
              <a:t> </a:t>
            </a:r>
            <a:r>
              <a:rPr lang="ru-RU" b="1" dirty="0" smtClean="0">
                <a:solidFill>
                  <a:srgbClr val="7030A0"/>
                </a:solidFill>
              </a:rPr>
              <a:t>Четвёртая </a:t>
            </a:r>
            <a:r>
              <a:rPr lang="ru-RU" b="1" dirty="0" smtClean="0">
                <a:solidFill>
                  <a:srgbClr val="7030A0"/>
                </a:solidFill>
              </a:rPr>
              <a:t>строка </a:t>
            </a:r>
            <a:r>
              <a:rPr lang="ru-RU" dirty="0" smtClean="0"/>
              <a:t>– </a:t>
            </a:r>
            <a:r>
              <a:rPr lang="ru-RU" dirty="0" smtClean="0">
                <a:solidFill>
                  <a:srgbClr val="FF0000"/>
                </a:solidFill>
              </a:rPr>
              <a:t>это словосочетание или предложение, состоящее из нескольких слов, которые отражают личное отношение автора </a:t>
            </a:r>
            <a:r>
              <a:rPr lang="ru-RU" dirty="0" err="1" smtClean="0">
                <a:solidFill>
                  <a:srgbClr val="FF0000"/>
                </a:solidFill>
              </a:rPr>
              <a:t>синквейна</a:t>
            </a:r>
            <a:r>
              <a:rPr lang="ru-RU" dirty="0" smtClean="0">
                <a:solidFill>
                  <a:srgbClr val="FF0000"/>
                </a:solidFill>
              </a:rPr>
              <a:t> к тому, о чем говорится в тексте</a:t>
            </a:r>
            <a:r>
              <a:rPr lang="ru-RU" dirty="0" smtClean="0"/>
              <a:t>. </a:t>
            </a:r>
            <a:r>
              <a:rPr lang="ru-RU" dirty="0" smtClean="0">
                <a:solidFill>
                  <a:srgbClr val="0070C0"/>
                </a:solidFill>
              </a:rPr>
              <a:t>(Мне нравится маленький ёжик) </a:t>
            </a:r>
            <a:endParaRPr lang="ru-RU" dirty="0" smtClean="0">
              <a:solidFill>
                <a:srgbClr val="0070C0"/>
              </a:solidFill>
            </a:endParaRPr>
          </a:p>
          <a:p>
            <a:endParaRPr lang="ru-RU" dirty="0" smtClean="0">
              <a:solidFill>
                <a:srgbClr val="0070C0"/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Пятая </a:t>
            </a:r>
            <a:r>
              <a:rPr lang="ru-RU" b="1" dirty="0" smtClean="0">
                <a:solidFill>
                  <a:srgbClr val="7030A0"/>
                </a:solidFill>
              </a:rPr>
              <a:t>строка </a:t>
            </a:r>
            <a:r>
              <a:rPr lang="ru-RU" dirty="0" smtClean="0"/>
              <a:t>– </a:t>
            </a:r>
            <a:r>
              <a:rPr lang="ru-RU" dirty="0" smtClean="0">
                <a:solidFill>
                  <a:srgbClr val="FF0000"/>
                </a:solidFill>
              </a:rPr>
              <a:t>последняя. Одно слово – существительное для выражения своих чувств или ассоциаций, связанных с предметом, о котором говорится в </a:t>
            </a:r>
            <a:r>
              <a:rPr lang="ru-RU" dirty="0" err="1" smtClean="0">
                <a:solidFill>
                  <a:srgbClr val="FF0000"/>
                </a:solidFill>
              </a:rPr>
              <a:t>синквейне</a:t>
            </a:r>
            <a:r>
              <a:rPr lang="ru-RU" dirty="0" smtClean="0">
                <a:solidFill>
                  <a:srgbClr val="FF0000"/>
                </a:solidFill>
              </a:rPr>
              <a:t>, то есть это личное выражение автора к теме или повторение сути, либо синоним</a:t>
            </a:r>
            <a:r>
              <a:rPr lang="ru-RU" dirty="0" smtClean="0"/>
              <a:t>. </a:t>
            </a:r>
            <a:r>
              <a:rPr lang="ru-RU" dirty="0" smtClean="0">
                <a:solidFill>
                  <a:srgbClr val="0070C0"/>
                </a:solidFill>
              </a:rPr>
              <a:t>(Лес.)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clipartsign.com/upload/2015/12/02/clip-art-c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3750518" cy="381518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851920" y="1340768"/>
            <a:ext cx="478802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Котенок</a:t>
            </a:r>
          </a:p>
          <a:p>
            <a:pPr marL="342900" indent="-342900">
              <a:buAutoNum type="arabicPeriod"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Черненький, пушистый</a:t>
            </a:r>
          </a:p>
          <a:p>
            <a:pPr marL="342900" indent="-342900">
              <a:buAutoNum type="arabicPeriod"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Играет, спит, ест</a:t>
            </a:r>
          </a:p>
          <a:p>
            <a:pPr marL="342900" indent="-342900">
              <a:buAutoNum type="arabicPeriod"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Он мой друг. </a:t>
            </a:r>
          </a:p>
          <a:p>
            <a:pPr marL="342900" indent="-342900">
              <a:buAutoNum type="arabicPeriod"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Домашнее животное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s://img2.freepng.ru/20180517/goe/kisspng-computer-icons-clip-art-old-house-5afda65f114431.00438255152657263907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60648"/>
            <a:ext cx="3219971" cy="321997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55576" y="3573016"/>
            <a:ext cx="73448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Дом</a:t>
            </a:r>
          </a:p>
          <a:p>
            <a:pPr marL="342900" indent="-342900">
              <a:buAutoNum type="arabicPeriod"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Большой, красивый</a:t>
            </a:r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Стоит, защищает, греет</a:t>
            </a:r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Он нужен всем людям. </a:t>
            </a:r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Убежище</a:t>
            </a:r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s://img2.freepng.ru/20180529/vih/kisspng-watermelon-drawing-cartoon-cartoon-watermelon-5b0d28ea999c65.66600101152758909862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60648"/>
            <a:ext cx="5439175" cy="338437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83568" y="3501008"/>
            <a:ext cx="7200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Арбуз </a:t>
            </a:r>
          </a:p>
          <a:p>
            <a:pPr marL="342900" indent="-342900">
              <a:buAutoNum type="arabicPeriod"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Круглый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вкусный </a:t>
            </a:r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Катится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растет, зреет </a:t>
            </a:r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Арбуз – это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большая ягода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Лето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434</TotalTime>
  <Words>501</Words>
  <Application>Microsoft Office PowerPoint</Application>
  <PresentationFormat>Экран (4:3)</PresentationFormat>
  <Paragraphs>65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Эркер</vt:lpstr>
      <vt:lpstr>Синквейн – новая технология развития речи дошкольников</vt:lpstr>
      <vt:lpstr>Что такое синквейн? Кто ясно мыслит – тот ясно излагает.                                                               (античная поговорка) Психологи и практикующие педагоги отмечают, что у старших дошкольников часто имеются нарушения речи, бедный словарный запас, дети не умеют составлять рассказ по картинке, пересказать прочитанное, им трудно выучить наизусть стихотворение.  Составление синквейна – один из способов частичного решения этих проблем.  Синквейны часто используются современными педагогами ДОУ в непосредственной образовательной деятельности и на уроках в школе. Уже в дошкольном возрасте можно учить детей составлять синквейны в форме игры.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KOKO</dc:creator>
  <cp:lastModifiedBy>KOKO</cp:lastModifiedBy>
  <cp:revision>20</cp:revision>
  <dcterms:created xsi:type="dcterms:W3CDTF">2020-04-10T14:34:55Z</dcterms:created>
  <dcterms:modified xsi:type="dcterms:W3CDTF">2020-04-10T21:59:58Z</dcterms:modified>
</cp:coreProperties>
</file>